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66" r:id="rId2"/>
    <p:sldId id="368" r:id="rId3"/>
    <p:sldId id="370" r:id="rId4"/>
    <p:sldId id="389" r:id="rId5"/>
    <p:sldId id="379" r:id="rId6"/>
    <p:sldId id="405" r:id="rId7"/>
    <p:sldId id="406" r:id="rId8"/>
    <p:sldId id="381" r:id="rId9"/>
    <p:sldId id="373" r:id="rId10"/>
    <p:sldId id="392" r:id="rId11"/>
    <p:sldId id="393" r:id="rId12"/>
    <p:sldId id="394" r:id="rId13"/>
    <p:sldId id="408" r:id="rId14"/>
    <p:sldId id="395" r:id="rId15"/>
    <p:sldId id="391" r:id="rId16"/>
    <p:sldId id="409" r:id="rId17"/>
    <p:sldId id="407" r:id="rId18"/>
    <p:sldId id="397" r:id="rId19"/>
    <p:sldId id="399" r:id="rId20"/>
    <p:sldId id="400" r:id="rId21"/>
    <p:sldId id="401" r:id="rId22"/>
    <p:sldId id="402" r:id="rId23"/>
    <p:sldId id="403" r:id="rId24"/>
    <p:sldId id="404" r:id="rId25"/>
    <p:sldId id="364" r:id="rId26"/>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DA8E79-937C-FDE6-BD18-FF3F7F7C6B95}" name="Gang I Kim" initials="GK" userId="S::gkim3@worldbank.org::127ab2f4-5c4e-40db-ae06-73c721dcd3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F9"/>
    <a:srgbClr val="289CC0"/>
    <a:srgbClr val="2874C0"/>
    <a:srgbClr val="D4E3F2"/>
    <a:srgbClr val="FFFFFF"/>
    <a:srgbClr val="D1E2F2"/>
    <a:srgbClr val="E9F1F9"/>
    <a:srgbClr val="F2F2F2"/>
    <a:srgbClr val="06B7BC"/>
    <a:srgbClr val="E5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C8693-4779-E527-5274-0C3A9BAD5A9F}" v="244" dt="2025-03-03T19:50:41.125"/>
    <p1510:client id="{79561046-7FCB-45AC-97B0-E2D76148CD3C}" v="10" dt="2025-03-03T20:08:17.102"/>
    <p1510:client id="{FF7E8916-0521-4BED-9E80-A8A43B4E894D}" v="453" dt="2025-03-03T16:03:35.091"/>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18" autoAdjust="0"/>
  </p:normalViewPr>
  <p:slideViewPr>
    <p:cSldViewPr snapToGrid="0" showGuides="1">
      <p:cViewPr varScale="1">
        <p:scale>
          <a:sx n="65" d="100"/>
          <a:sy n="65" d="100"/>
        </p:scale>
        <p:origin x="92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54" d="100"/>
          <a:sy n="154" d="100"/>
        </p:scale>
        <p:origin x="243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 I Kim" userId="127ab2f4-5c4e-40db-ae06-73c721dcd330" providerId="ADAL" clId="{FF7E8916-0521-4BED-9E80-A8A43B4E894D}"/>
    <pc:docChg chg="undo custSel modSld">
      <pc:chgData name="Gang I Kim" userId="127ab2f4-5c4e-40db-ae06-73c721dcd330" providerId="ADAL" clId="{FF7E8916-0521-4BED-9E80-A8A43B4E894D}" dt="2025-03-04T08:14:15.971" v="876" actId="20577"/>
      <pc:docMkLst>
        <pc:docMk/>
      </pc:docMkLst>
      <pc:sldChg chg="modSp mod">
        <pc:chgData name="Gang I Kim" userId="127ab2f4-5c4e-40db-ae06-73c721dcd330" providerId="ADAL" clId="{FF7E8916-0521-4BED-9E80-A8A43B4E894D}" dt="2025-03-03T14:25:42.231" v="23" actId="207"/>
        <pc:sldMkLst>
          <pc:docMk/>
          <pc:sldMk cId="366644451" sldId="370"/>
        </pc:sldMkLst>
        <pc:spChg chg="mod">
          <ac:chgData name="Gang I Kim" userId="127ab2f4-5c4e-40db-ae06-73c721dcd330" providerId="ADAL" clId="{FF7E8916-0521-4BED-9E80-A8A43B4E894D}" dt="2025-03-03T14:25:42.231" v="23" actId="207"/>
          <ac:spMkLst>
            <pc:docMk/>
            <pc:sldMk cId="366644451" sldId="370"/>
            <ac:spMk id="13" creationId="{A26F62F1-64E5-8D20-847B-C2133B34219D}"/>
          </ac:spMkLst>
        </pc:spChg>
      </pc:sldChg>
      <pc:sldChg chg="modSp mod">
        <pc:chgData name="Gang I Kim" userId="127ab2f4-5c4e-40db-ae06-73c721dcd330" providerId="ADAL" clId="{FF7E8916-0521-4BED-9E80-A8A43B4E894D}" dt="2025-03-03T15:39:16.519" v="685" actId="13926"/>
        <pc:sldMkLst>
          <pc:docMk/>
          <pc:sldMk cId="477787201" sldId="373"/>
        </pc:sldMkLst>
        <pc:graphicFrameChg chg="modGraphic">
          <ac:chgData name="Gang I Kim" userId="127ab2f4-5c4e-40db-ae06-73c721dcd330" providerId="ADAL" clId="{FF7E8916-0521-4BED-9E80-A8A43B4E894D}" dt="2025-03-03T15:38:59.448" v="681" actId="20577"/>
          <ac:graphicFrameMkLst>
            <pc:docMk/>
            <pc:sldMk cId="477787201" sldId="373"/>
            <ac:graphicFrameMk id="190" creationId="{D4161543-1D82-4771-994F-EF78490FA987}"/>
          </ac:graphicFrameMkLst>
        </pc:graphicFrameChg>
        <pc:graphicFrameChg chg="mod modGraphic">
          <ac:chgData name="Gang I Kim" userId="127ab2f4-5c4e-40db-ae06-73c721dcd330" providerId="ADAL" clId="{FF7E8916-0521-4BED-9E80-A8A43B4E894D}" dt="2025-03-03T15:39:16.519" v="685" actId="13926"/>
          <ac:graphicFrameMkLst>
            <pc:docMk/>
            <pc:sldMk cId="477787201" sldId="373"/>
            <ac:graphicFrameMk id="191" creationId="{A8D98D00-31E1-4FD4-A46E-7DD646E6F041}"/>
          </ac:graphicFrameMkLst>
        </pc:graphicFrameChg>
        <pc:graphicFrameChg chg="modGraphic">
          <ac:chgData name="Gang I Kim" userId="127ab2f4-5c4e-40db-ae06-73c721dcd330" providerId="ADAL" clId="{FF7E8916-0521-4BED-9E80-A8A43B4E894D}" dt="2025-03-03T14:27:33.243" v="33" actId="207"/>
          <ac:graphicFrameMkLst>
            <pc:docMk/>
            <pc:sldMk cId="477787201" sldId="373"/>
            <ac:graphicFrameMk id="199" creationId="{7DB6A7E8-E49A-4191-A03B-F03804A946DB}"/>
          </ac:graphicFrameMkLst>
        </pc:graphicFrameChg>
      </pc:sldChg>
      <pc:sldChg chg="modSp mod">
        <pc:chgData name="Gang I Kim" userId="127ab2f4-5c4e-40db-ae06-73c721dcd330" providerId="ADAL" clId="{FF7E8916-0521-4BED-9E80-A8A43B4E894D}" dt="2025-03-03T14:26:25.175" v="29" actId="207"/>
        <pc:sldMkLst>
          <pc:docMk/>
          <pc:sldMk cId="2253094006" sldId="379"/>
        </pc:sldMkLst>
        <pc:spChg chg="mod">
          <ac:chgData name="Gang I Kim" userId="127ab2f4-5c4e-40db-ae06-73c721dcd330" providerId="ADAL" clId="{FF7E8916-0521-4BED-9E80-A8A43B4E894D}" dt="2025-03-03T14:26:17.491" v="26" actId="207"/>
          <ac:spMkLst>
            <pc:docMk/>
            <pc:sldMk cId="2253094006" sldId="379"/>
            <ac:spMk id="61" creationId="{D96B3AF4-7F25-456A-9323-DD5CF48BDC63}"/>
          </ac:spMkLst>
        </pc:spChg>
        <pc:spChg chg="mod">
          <ac:chgData name="Gang I Kim" userId="127ab2f4-5c4e-40db-ae06-73c721dcd330" providerId="ADAL" clId="{FF7E8916-0521-4BED-9E80-A8A43B4E894D}" dt="2025-03-03T14:26:20.307" v="27" actId="207"/>
          <ac:spMkLst>
            <pc:docMk/>
            <pc:sldMk cId="2253094006" sldId="379"/>
            <ac:spMk id="67" creationId="{91223AAA-DDD2-4006-AF08-75F1E7F07A9F}"/>
          </ac:spMkLst>
        </pc:spChg>
        <pc:spChg chg="mod">
          <ac:chgData name="Gang I Kim" userId="127ab2f4-5c4e-40db-ae06-73c721dcd330" providerId="ADAL" clId="{FF7E8916-0521-4BED-9E80-A8A43B4E894D}" dt="2025-03-03T14:26:09.884" v="25" actId="207"/>
          <ac:spMkLst>
            <pc:docMk/>
            <pc:sldMk cId="2253094006" sldId="379"/>
            <ac:spMk id="70" creationId="{4CF48D3D-22F6-2C09-D7C8-2E39D2CBA084}"/>
          </ac:spMkLst>
        </pc:spChg>
        <pc:spChg chg="mod">
          <ac:chgData name="Gang I Kim" userId="127ab2f4-5c4e-40db-ae06-73c721dcd330" providerId="ADAL" clId="{FF7E8916-0521-4BED-9E80-A8A43B4E894D}" dt="2025-03-03T14:26:22.862" v="28" actId="207"/>
          <ac:spMkLst>
            <pc:docMk/>
            <pc:sldMk cId="2253094006" sldId="379"/>
            <ac:spMk id="71" creationId="{3B6AFB3D-51C2-4E63-A15B-86FE5463CDE7}"/>
          </ac:spMkLst>
        </pc:spChg>
        <pc:spChg chg="mod">
          <ac:chgData name="Gang I Kim" userId="127ab2f4-5c4e-40db-ae06-73c721dcd330" providerId="ADAL" clId="{FF7E8916-0521-4BED-9E80-A8A43B4E894D}" dt="2025-03-03T14:26:25.175" v="29" actId="207"/>
          <ac:spMkLst>
            <pc:docMk/>
            <pc:sldMk cId="2253094006" sldId="379"/>
            <ac:spMk id="74" creationId="{F10CB774-518B-471D-B9F8-385AAF0645D5}"/>
          </ac:spMkLst>
        </pc:spChg>
      </pc:sldChg>
      <pc:sldChg chg="addSp modSp mod modAnim">
        <pc:chgData name="Gang I Kim" userId="127ab2f4-5c4e-40db-ae06-73c721dcd330" providerId="ADAL" clId="{FF7E8916-0521-4BED-9E80-A8A43B4E894D}" dt="2025-03-03T16:03:35.091" v="697" actId="6549"/>
        <pc:sldMkLst>
          <pc:docMk/>
          <pc:sldMk cId="2822308183" sldId="381"/>
        </pc:sldMkLst>
        <pc:spChg chg="add mod">
          <ac:chgData name="Gang I Kim" userId="127ab2f4-5c4e-40db-ae06-73c721dcd330" providerId="ADAL" clId="{FF7E8916-0521-4BED-9E80-A8A43B4E894D}" dt="2025-03-03T15:38:27.519" v="675" actId="14100"/>
          <ac:spMkLst>
            <pc:docMk/>
            <pc:sldMk cId="2822308183" sldId="381"/>
            <ac:spMk id="2" creationId="{DF4DD7F5-B100-00E7-7B3A-2FEF2A025418}"/>
          </ac:spMkLst>
        </pc:spChg>
        <pc:spChg chg="add mod">
          <ac:chgData name="Gang I Kim" userId="127ab2f4-5c4e-40db-ae06-73c721dcd330" providerId="ADAL" clId="{FF7E8916-0521-4BED-9E80-A8A43B4E894D}" dt="2025-03-03T15:28:30.443" v="306" actId="1076"/>
          <ac:spMkLst>
            <pc:docMk/>
            <pc:sldMk cId="2822308183" sldId="381"/>
            <ac:spMk id="12" creationId="{17AC79DE-9DEF-3DED-63EB-4A44701E760D}"/>
          </ac:spMkLst>
        </pc:spChg>
        <pc:spChg chg="mod">
          <ac:chgData name="Gang I Kim" userId="127ab2f4-5c4e-40db-ae06-73c721dcd330" providerId="ADAL" clId="{FF7E8916-0521-4BED-9E80-A8A43B4E894D}" dt="2025-03-03T16:03:35.091" v="697" actId="6549"/>
          <ac:spMkLst>
            <pc:docMk/>
            <pc:sldMk cId="2822308183" sldId="381"/>
            <ac:spMk id="26" creationId="{7B7664E4-83C9-8CEC-1970-E557E5215486}"/>
          </ac:spMkLst>
        </pc:spChg>
        <pc:spChg chg="mod">
          <ac:chgData name="Gang I Kim" userId="127ab2f4-5c4e-40db-ae06-73c721dcd330" providerId="ADAL" clId="{FF7E8916-0521-4BED-9E80-A8A43B4E894D}" dt="2025-03-03T15:38:10.507" v="653" actId="404"/>
          <ac:spMkLst>
            <pc:docMk/>
            <pc:sldMk cId="2822308183" sldId="381"/>
            <ac:spMk id="37" creationId="{37568053-BAE7-48E0-BD39-1FBC07339DB2}"/>
          </ac:spMkLst>
        </pc:spChg>
      </pc:sldChg>
      <pc:sldChg chg="modSp mod">
        <pc:chgData name="Gang I Kim" userId="127ab2f4-5c4e-40db-ae06-73c721dcd330" providerId="ADAL" clId="{FF7E8916-0521-4BED-9E80-A8A43B4E894D}" dt="2025-03-03T14:25:55.911" v="24" actId="207"/>
        <pc:sldMkLst>
          <pc:docMk/>
          <pc:sldMk cId="2710865474" sldId="389"/>
        </pc:sldMkLst>
        <pc:graphicFrameChg chg="modGraphic">
          <ac:chgData name="Gang I Kim" userId="127ab2f4-5c4e-40db-ae06-73c721dcd330" providerId="ADAL" clId="{FF7E8916-0521-4BED-9E80-A8A43B4E894D}" dt="2025-03-03T14:25:55.911" v="24" actId="207"/>
          <ac:graphicFrameMkLst>
            <pc:docMk/>
            <pc:sldMk cId="2710865474" sldId="389"/>
            <ac:graphicFrameMk id="44" creationId="{B52D1F2B-B019-4B3B-8B77-DEFAEE08A0DF}"/>
          </ac:graphicFrameMkLst>
        </pc:graphicFrameChg>
      </pc:sldChg>
      <pc:sldChg chg="modSp mod">
        <pc:chgData name="Gang I Kim" userId="127ab2f4-5c4e-40db-ae06-73c721dcd330" providerId="ADAL" clId="{FF7E8916-0521-4BED-9E80-A8A43B4E894D}" dt="2025-03-03T14:29:11.822" v="57" actId="207"/>
        <pc:sldMkLst>
          <pc:docMk/>
          <pc:sldMk cId="1894238303" sldId="391"/>
        </pc:sldMkLst>
        <pc:spChg chg="mod">
          <ac:chgData name="Gang I Kim" userId="127ab2f4-5c4e-40db-ae06-73c721dcd330" providerId="ADAL" clId="{FF7E8916-0521-4BED-9E80-A8A43B4E894D}" dt="2025-03-03T14:29:11.822" v="57" actId="207"/>
          <ac:spMkLst>
            <pc:docMk/>
            <pc:sldMk cId="1894238303" sldId="391"/>
            <ac:spMk id="2" creationId="{7BF4A49D-6A37-A245-6CFE-5F8FA9C21DFD}"/>
          </ac:spMkLst>
        </pc:spChg>
      </pc:sldChg>
      <pc:sldChg chg="modSp mod">
        <pc:chgData name="Gang I Kim" userId="127ab2f4-5c4e-40db-ae06-73c721dcd330" providerId="ADAL" clId="{FF7E8916-0521-4BED-9E80-A8A43B4E894D}" dt="2025-03-03T14:28:10.342" v="35" actId="207"/>
        <pc:sldMkLst>
          <pc:docMk/>
          <pc:sldMk cId="3674225296" sldId="393"/>
        </pc:sldMkLst>
        <pc:graphicFrameChg chg="modGraphic">
          <ac:chgData name="Gang I Kim" userId="127ab2f4-5c4e-40db-ae06-73c721dcd330" providerId="ADAL" clId="{FF7E8916-0521-4BED-9E80-A8A43B4E894D}" dt="2025-03-03T14:28:10.342" v="35" actId="207"/>
          <ac:graphicFrameMkLst>
            <pc:docMk/>
            <pc:sldMk cId="3674225296" sldId="393"/>
            <ac:graphicFrameMk id="5" creationId="{6C409284-E95B-4374-BD9E-E2723AD5E8F1}"/>
          </ac:graphicFrameMkLst>
        </pc:graphicFrameChg>
      </pc:sldChg>
      <pc:sldChg chg="modSp mod">
        <pc:chgData name="Gang I Kim" userId="127ab2f4-5c4e-40db-ae06-73c721dcd330" providerId="ADAL" clId="{FF7E8916-0521-4BED-9E80-A8A43B4E894D}" dt="2025-03-04T02:01:21.055" v="798" actId="20577"/>
        <pc:sldMkLst>
          <pc:docMk/>
          <pc:sldMk cId="1575340206" sldId="394"/>
        </pc:sldMkLst>
        <pc:graphicFrameChg chg="modGraphic">
          <ac:chgData name="Gang I Kim" userId="127ab2f4-5c4e-40db-ae06-73c721dcd330" providerId="ADAL" clId="{FF7E8916-0521-4BED-9E80-A8A43B4E894D}" dt="2025-03-04T02:01:21.055" v="798" actId="20577"/>
          <ac:graphicFrameMkLst>
            <pc:docMk/>
            <pc:sldMk cId="1575340206" sldId="394"/>
            <ac:graphicFrameMk id="3" creationId="{255A2F20-57BF-46B1-91F0-9E82D032581E}"/>
          </ac:graphicFrameMkLst>
        </pc:graphicFrameChg>
      </pc:sldChg>
      <pc:sldChg chg="modSp mod">
        <pc:chgData name="Gang I Kim" userId="127ab2f4-5c4e-40db-ae06-73c721dcd330" providerId="ADAL" clId="{FF7E8916-0521-4BED-9E80-A8A43B4E894D}" dt="2025-03-03T15:40:12.933" v="687" actId="13926"/>
        <pc:sldMkLst>
          <pc:docMk/>
          <pc:sldMk cId="3364320034" sldId="400"/>
        </pc:sldMkLst>
        <pc:spChg chg="mod">
          <ac:chgData name="Gang I Kim" userId="127ab2f4-5c4e-40db-ae06-73c721dcd330" providerId="ADAL" clId="{FF7E8916-0521-4BED-9E80-A8A43B4E894D}" dt="2025-03-03T15:40:12.933" v="687" actId="13926"/>
          <ac:spMkLst>
            <pc:docMk/>
            <pc:sldMk cId="3364320034" sldId="400"/>
            <ac:spMk id="16" creationId="{589F5DB1-39C6-437B-A0BD-DC6288208427}"/>
          </ac:spMkLst>
        </pc:spChg>
      </pc:sldChg>
      <pc:sldChg chg="modSp mod">
        <pc:chgData name="Gang I Kim" userId="127ab2f4-5c4e-40db-ae06-73c721dcd330" providerId="ADAL" clId="{FF7E8916-0521-4BED-9E80-A8A43B4E894D}" dt="2025-03-03T14:29:49.291" v="99" actId="113"/>
        <pc:sldMkLst>
          <pc:docMk/>
          <pc:sldMk cId="482501405" sldId="407"/>
        </pc:sldMkLst>
        <pc:spChg chg="mod">
          <ac:chgData name="Gang I Kim" userId="127ab2f4-5c4e-40db-ae06-73c721dcd330" providerId="ADAL" clId="{FF7E8916-0521-4BED-9E80-A8A43B4E894D}" dt="2025-03-03T14:29:47.674" v="98" actId="113"/>
          <ac:spMkLst>
            <pc:docMk/>
            <pc:sldMk cId="482501405" sldId="407"/>
            <ac:spMk id="2" creationId="{2EF9F837-DBB3-92CD-9EE8-177C09DC317A}"/>
          </ac:spMkLst>
        </pc:spChg>
        <pc:spChg chg="mod">
          <ac:chgData name="Gang I Kim" userId="127ab2f4-5c4e-40db-ae06-73c721dcd330" providerId="ADAL" clId="{FF7E8916-0521-4BED-9E80-A8A43B4E894D}" dt="2025-03-03T14:29:49.291" v="99" actId="113"/>
          <ac:spMkLst>
            <pc:docMk/>
            <pc:sldMk cId="482501405" sldId="407"/>
            <ac:spMk id="21" creationId="{4EC552F6-CBCA-4826-94E2-9301F4B798A1}"/>
          </ac:spMkLst>
        </pc:spChg>
      </pc:sldChg>
      <pc:sldChg chg="addSp delSp modSp mod">
        <pc:chgData name="Gang I Kim" userId="127ab2f4-5c4e-40db-ae06-73c721dcd330" providerId="ADAL" clId="{FF7E8916-0521-4BED-9E80-A8A43B4E894D}" dt="2025-03-03T15:52:52.752" v="695" actId="20577"/>
        <pc:sldMkLst>
          <pc:docMk/>
          <pc:sldMk cId="2839637578" sldId="408"/>
        </pc:sldMkLst>
        <pc:spChg chg="mod">
          <ac:chgData name="Gang I Kim" userId="127ab2f4-5c4e-40db-ae06-73c721dcd330" providerId="ADAL" clId="{FF7E8916-0521-4BED-9E80-A8A43B4E894D}" dt="2025-03-03T15:52:52.752" v="695" actId="20577"/>
          <ac:spMkLst>
            <pc:docMk/>
            <pc:sldMk cId="2839637578" sldId="408"/>
            <ac:spMk id="2" creationId="{08A5C0B0-40E9-255B-99EB-69069CA6A711}"/>
          </ac:spMkLst>
        </pc:spChg>
        <pc:spChg chg="mod">
          <ac:chgData name="Gang I Kim" userId="127ab2f4-5c4e-40db-ae06-73c721dcd330" providerId="ADAL" clId="{FF7E8916-0521-4BED-9E80-A8A43B4E894D}" dt="2025-03-03T15:18:17.220" v="222" actId="207"/>
          <ac:spMkLst>
            <pc:docMk/>
            <pc:sldMk cId="2839637578" sldId="408"/>
            <ac:spMk id="4" creationId="{43B94A89-373D-D845-2093-1F77E4DCC621}"/>
          </ac:spMkLst>
        </pc:spChg>
        <pc:picChg chg="add del mod">
          <ac:chgData name="Gang I Kim" userId="127ab2f4-5c4e-40db-ae06-73c721dcd330" providerId="ADAL" clId="{FF7E8916-0521-4BED-9E80-A8A43B4E894D}" dt="2025-03-03T15:50:30.525" v="688" actId="478"/>
          <ac:picMkLst>
            <pc:docMk/>
            <pc:sldMk cId="2839637578" sldId="408"/>
            <ac:picMk id="5" creationId="{AEF65FC3-A36C-6643-F3EC-F8532A5CE411}"/>
          </ac:picMkLst>
        </pc:picChg>
        <pc:picChg chg="add mod">
          <ac:chgData name="Gang I Kim" userId="127ab2f4-5c4e-40db-ae06-73c721dcd330" providerId="ADAL" clId="{FF7E8916-0521-4BED-9E80-A8A43B4E894D}" dt="2025-03-03T15:51:10.262" v="692" actId="1076"/>
          <ac:picMkLst>
            <pc:docMk/>
            <pc:sldMk cId="2839637578" sldId="408"/>
            <ac:picMk id="7" creationId="{56C18A8B-7E9C-8F62-AC58-089155F0A602}"/>
          </ac:picMkLst>
        </pc:picChg>
        <pc:picChg chg="add mod">
          <ac:chgData name="Gang I Kim" userId="127ab2f4-5c4e-40db-ae06-73c721dcd330" providerId="ADAL" clId="{FF7E8916-0521-4BED-9E80-A8A43B4E894D}" dt="2025-03-03T15:51:12.667" v="693" actId="1076"/>
          <ac:picMkLst>
            <pc:docMk/>
            <pc:sldMk cId="2839637578" sldId="408"/>
            <ac:picMk id="8" creationId="{2315AF65-B04F-B10E-A082-58B8B20B7C9B}"/>
          </ac:picMkLst>
        </pc:picChg>
        <pc:picChg chg="add mod">
          <ac:chgData name="Gang I Kim" userId="127ab2f4-5c4e-40db-ae06-73c721dcd330" providerId="ADAL" clId="{FF7E8916-0521-4BED-9E80-A8A43B4E894D}" dt="2025-03-03T15:12:45.850" v="211" actId="14100"/>
          <ac:picMkLst>
            <pc:docMk/>
            <pc:sldMk cId="2839637578" sldId="408"/>
            <ac:picMk id="13" creationId="{E4BD565E-4BF9-399E-4554-BC8558CEA895}"/>
          </ac:picMkLst>
        </pc:picChg>
      </pc:sldChg>
      <pc:sldChg chg="modSp mod">
        <pc:chgData name="Gang I Kim" userId="127ab2f4-5c4e-40db-ae06-73c721dcd330" providerId="ADAL" clId="{FF7E8916-0521-4BED-9E80-A8A43B4E894D}" dt="2025-03-04T08:14:15.971" v="876" actId="20577"/>
        <pc:sldMkLst>
          <pc:docMk/>
          <pc:sldMk cId="3674560704" sldId="409"/>
        </pc:sldMkLst>
        <pc:spChg chg="mod">
          <ac:chgData name="Gang I Kim" userId="127ab2f4-5c4e-40db-ae06-73c721dcd330" providerId="ADAL" clId="{FF7E8916-0521-4BED-9E80-A8A43B4E894D}" dt="2025-03-04T08:14:15.971" v="876" actId="20577"/>
          <ac:spMkLst>
            <pc:docMk/>
            <pc:sldMk cId="3674560704" sldId="409"/>
            <ac:spMk id="2" creationId="{CC977A54-21AF-2081-C0E0-A4D3CFFC5040}"/>
          </ac:spMkLst>
        </pc:spChg>
      </pc:sldChg>
    </pc:docChg>
  </pc:docChgLst>
  <pc:docChgLst>
    <pc:chgData name="Roberta Malee Bassett" userId="7ae64860-db6e-459a-b1f5-11f91d9bb858" providerId="ADAL" clId="{79561046-7FCB-45AC-97B0-E2D76148CD3C}"/>
    <pc:docChg chg="modSld">
      <pc:chgData name="Roberta Malee Bassett" userId="7ae64860-db6e-459a-b1f5-11f91d9bb858" providerId="ADAL" clId="{79561046-7FCB-45AC-97B0-E2D76148CD3C}" dt="2025-03-03T20:08:17.102" v="9" actId="20577"/>
      <pc:docMkLst>
        <pc:docMk/>
      </pc:docMkLst>
      <pc:sldChg chg="modSp modAnim">
        <pc:chgData name="Roberta Malee Bassett" userId="7ae64860-db6e-459a-b1f5-11f91d9bb858" providerId="ADAL" clId="{79561046-7FCB-45AC-97B0-E2D76148CD3C}" dt="2025-03-03T20:08:17.102" v="9" actId="20577"/>
        <pc:sldMkLst>
          <pc:docMk/>
          <pc:sldMk cId="2822308183" sldId="381"/>
        </pc:sldMkLst>
        <pc:spChg chg="mod">
          <ac:chgData name="Roberta Malee Bassett" userId="7ae64860-db6e-459a-b1f5-11f91d9bb858" providerId="ADAL" clId="{79561046-7FCB-45AC-97B0-E2D76148CD3C}" dt="2025-03-03T20:08:05.516" v="7" actId="20577"/>
          <ac:spMkLst>
            <pc:docMk/>
            <pc:sldMk cId="2822308183" sldId="381"/>
            <ac:spMk id="26" creationId="{7B7664E4-83C9-8CEC-1970-E557E5215486}"/>
          </ac:spMkLst>
        </pc:spChg>
      </pc:sldChg>
    </pc:docChg>
  </pc:docChgLst>
  <pc:docChgLst>
    <pc:chgData name="Roberta Malee Bassett" userId="S::rbassett@worldbank.org::7ae64860-db6e-459a-b1f5-11f91d9bb858" providerId="AD" clId="Web-{38CC8693-4779-E527-5274-0C3A9BAD5A9F}"/>
    <pc:docChg chg="modSld">
      <pc:chgData name="Roberta Malee Bassett" userId="S::rbassett@worldbank.org::7ae64860-db6e-459a-b1f5-11f91d9bb858" providerId="AD" clId="Web-{38CC8693-4779-E527-5274-0C3A9BAD5A9F}" dt="2025-03-03T19:50:41.125" v="233" actId="20577"/>
      <pc:docMkLst>
        <pc:docMk/>
      </pc:docMkLst>
      <pc:sldChg chg="modSp">
        <pc:chgData name="Roberta Malee Bassett" userId="S::rbassett@worldbank.org::7ae64860-db6e-459a-b1f5-11f91d9bb858" providerId="AD" clId="Web-{38CC8693-4779-E527-5274-0C3A9BAD5A9F}" dt="2025-03-03T19:49:52.108" v="228"/>
        <pc:sldMkLst>
          <pc:docMk/>
          <pc:sldMk cId="477787201" sldId="373"/>
        </pc:sldMkLst>
        <pc:graphicFrameChg chg="mod modGraphic">
          <ac:chgData name="Roberta Malee Bassett" userId="S::rbassett@worldbank.org::7ae64860-db6e-459a-b1f5-11f91d9bb858" providerId="AD" clId="Web-{38CC8693-4779-E527-5274-0C3A9BAD5A9F}" dt="2025-03-03T19:49:52.108" v="228"/>
          <ac:graphicFrameMkLst>
            <pc:docMk/>
            <pc:sldMk cId="477787201" sldId="373"/>
            <ac:graphicFrameMk id="191" creationId="{A8D98D00-31E1-4FD4-A46E-7DD646E6F041}"/>
          </ac:graphicFrameMkLst>
        </pc:graphicFrameChg>
        <pc:graphicFrameChg chg="mod">
          <ac:chgData name="Roberta Malee Bassett" userId="S::rbassett@worldbank.org::7ae64860-db6e-459a-b1f5-11f91d9bb858" providerId="AD" clId="Web-{38CC8693-4779-E527-5274-0C3A9BAD5A9F}" dt="2025-03-03T19:47:58.384" v="168" actId="1076"/>
          <ac:graphicFrameMkLst>
            <pc:docMk/>
            <pc:sldMk cId="477787201" sldId="373"/>
            <ac:graphicFrameMk id="199" creationId="{7DB6A7E8-E49A-4191-A03B-F03804A946DB}"/>
          </ac:graphicFrameMkLst>
        </pc:graphicFrameChg>
      </pc:sldChg>
      <pc:sldChg chg="modSp">
        <pc:chgData name="Roberta Malee Bassett" userId="S::rbassett@worldbank.org::7ae64860-db6e-459a-b1f5-11f91d9bb858" providerId="AD" clId="Web-{38CC8693-4779-E527-5274-0C3A9BAD5A9F}" dt="2025-03-03T19:50:26.297" v="231" actId="20577"/>
        <pc:sldMkLst>
          <pc:docMk/>
          <pc:sldMk cId="1150629605" sldId="399"/>
        </pc:sldMkLst>
        <pc:spChg chg="mod">
          <ac:chgData name="Roberta Malee Bassett" userId="S::rbassett@worldbank.org::7ae64860-db6e-459a-b1f5-11f91d9bb858" providerId="AD" clId="Web-{38CC8693-4779-E527-5274-0C3A9BAD5A9F}" dt="2025-03-03T19:50:26.297" v="231" actId="20577"/>
          <ac:spMkLst>
            <pc:docMk/>
            <pc:sldMk cId="1150629605" sldId="399"/>
            <ac:spMk id="15" creationId="{7594D451-3EE9-4265-B511-23A4DE3275E9}"/>
          </ac:spMkLst>
        </pc:spChg>
      </pc:sldChg>
      <pc:sldChg chg="modSp">
        <pc:chgData name="Roberta Malee Bassett" userId="S::rbassett@worldbank.org::7ae64860-db6e-459a-b1f5-11f91d9bb858" providerId="AD" clId="Web-{38CC8693-4779-E527-5274-0C3A9BAD5A9F}" dt="2025-03-03T19:50:41.125" v="233" actId="20577"/>
        <pc:sldMkLst>
          <pc:docMk/>
          <pc:sldMk cId="798776131" sldId="401"/>
        </pc:sldMkLst>
        <pc:spChg chg="mod">
          <ac:chgData name="Roberta Malee Bassett" userId="S::rbassett@worldbank.org::7ae64860-db6e-459a-b1f5-11f91d9bb858" providerId="AD" clId="Web-{38CC8693-4779-E527-5274-0C3A9BAD5A9F}" dt="2025-03-03T19:50:41.125" v="233" actId="20577"/>
          <ac:spMkLst>
            <pc:docMk/>
            <pc:sldMk cId="798776131" sldId="401"/>
            <ac:spMk id="15" creationId="{C2B477FE-5CB7-417D-9C89-A7D6DB2A1C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406" cy="495793"/>
          </a:xfrm>
          <a:prstGeom prst="rect">
            <a:avLst/>
          </a:prstGeom>
        </p:spPr>
        <p:txBody>
          <a:bodyPr vert="horz" lIns="88194" tIns="44097" rIns="88194" bIns="44097" rtlCol="0"/>
          <a:lstStyle>
            <a:lvl1pPr algn="l">
              <a:defRPr sz="1200"/>
            </a:lvl1pPr>
          </a:lstStyle>
          <a:p>
            <a:endParaRPr lang="ko-KR" altLang="en-US"/>
          </a:p>
        </p:txBody>
      </p:sp>
      <p:sp>
        <p:nvSpPr>
          <p:cNvPr id="3" name="날짜 개체 틀 2"/>
          <p:cNvSpPr>
            <a:spLocks noGrp="1"/>
          </p:cNvSpPr>
          <p:nvPr>
            <p:ph type="dt" sz="quarter" idx="1"/>
          </p:nvPr>
        </p:nvSpPr>
        <p:spPr>
          <a:xfrm>
            <a:off x="3850750" y="0"/>
            <a:ext cx="2945405" cy="495793"/>
          </a:xfrm>
          <a:prstGeom prst="rect">
            <a:avLst/>
          </a:prstGeom>
        </p:spPr>
        <p:txBody>
          <a:bodyPr vert="horz" lIns="88194" tIns="44097" rIns="88194" bIns="44097" rtlCol="0"/>
          <a:lstStyle>
            <a:lvl1pPr algn="r">
              <a:defRPr sz="1200"/>
            </a:lvl1pPr>
          </a:lstStyle>
          <a:p>
            <a:fld id="{35CFB49E-912D-459D-ADCD-3478DD27F507}" type="datetimeFigureOut">
              <a:rPr lang="ko-KR" altLang="en-US" smtClean="0"/>
              <a:t>2025-03-04</a:t>
            </a:fld>
            <a:endParaRPr lang="ko-KR" altLang="en-US"/>
          </a:p>
        </p:txBody>
      </p:sp>
      <p:sp>
        <p:nvSpPr>
          <p:cNvPr id="4" name="바닥글 개체 틀 3"/>
          <p:cNvSpPr>
            <a:spLocks noGrp="1"/>
          </p:cNvSpPr>
          <p:nvPr>
            <p:ph type="ftr" sz="quarter" idx="2"/>
          </p:nvPr>
        </p:nvSpPr>
        <p:spPr>
          <a:xfrm>
            <a:off x="1" y="9429305"/>
            <a:ext cx="2945406" cy="495793"/>
          </a:xfrm>
          <a:prstGeom prst="rect">
            <a:avLst/>
          </a:prstGeom>
        </p:spPr>
        <p:txBody>
          <a:bodyPr vert="horz" lIns="88194" tIns="44097" rIns="88194" bIns="44097"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750" y="9429305"/>
            <a:ext cx="2945405" cy="495793"/>
          </a:xfrm>
          <a:prstGeom prst="rect">
            <a:avLst/>
          </a:prstGeom>
        </p:spPr>
        <p:txBody>
          <a:bodyPr vert="horz" lIns="88194" tIns="44097" rIns="88194" bIns="44097" rtlCol="0" anchor="b"/>
          <a:lstStyle>
            <a:lvl1pPr algn="r">
              <a:defRPr sz="1200"/>
            </a:lvl1pPr>
          </a:lstStyle>
          <a:p>
            <a:fld id="{DA20E70D-0865-42E7-84E9-012A54751069}" type="slidenum">
              <a:rPr lang="ko-KR" altLang="en-US" smtClean="0"/>
              <a:t>‹#›</a:t>
            </a:fld>
            <a:endParaRPr lang="ko-KR" altLang="en-US"/>
          </a:p>
        </p:txBody>
      </p:sp>
    </p:spTree>
    <p:extLst>
      <p:ext uri="{BB962C8B-B14F-4D97-AF65-F5344CB8AC3E}">
        <p14:creationId xmlns:p14="http://schemas.microsoft.com/office/powerpoint/2010/main" val="4112520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50666013-BC1F-451F-AD0B-C7D6B3D4E9BC}" type="datetimeFigureOut">
              <a:rPr lang="ko-KR" altLang="en-US" smtClean="0"/>
              <a:t>2025-03-04</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ko-KR" altLang="en-US"/>
          </a:p>
        </p:txBody>
      </p:sp>
      <p:sp>
        <p:nvSpPr>
          <p:cNvPr id="5" name="슬라이드 노트 개체 틀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B2494CF6-73E6-4C77-85D1-EB07E248695A}" type="slidenum">
              <a:rPr lang="ko-KR" altLang="en-US" smtClean="0"/>
              <a:t>‹#›</a:t>
            </a:fld>
            <a:endParaRPr lang="ko-KR" altLang="en-US"/>
          </a:p>
        </p:txBody>
      </p:sp>
    </p:spTree>
    <p:extLst>
      <p:ext uri="{BB962C8B-B14F-4D97-AF65-F5344CB8AC3E}">
        <p14:creationId xmlns:p14="http://schemas.microsoft.com/office/powerpoint/2010/main" val="316121075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79767" y="4777002"/>
            <a:ext cx="5438140" cy="3908614"/>
          </a:xfrm>
        </p:spPr>
        <p:txBody>
          <a:bodyPr/>
          <a:lstStyle/>
          <a:p>
            <a:pPr algn="just">
              <a:lnSpc>
                <a:spcPct val="150000"/>
              </a:lnSpc>
            </a:pPr>
            <a:endParaRPr lang="en-US" altLang="ko-KR" baseline="0" dirty="0"/>
          </a:p>
        </p:txBody>
      </p:sp>
      <p:sp>
        <p:nvSpPr>
          <p:cNvPr id="4" name="슬라이드 번호 개체 틀 3"/>
          <p:cNvSpPr>
            <a:spLocks noGrp="1"/>
          </p:cNvSpPr>
          <p:nvPr>
            <p:ph type="sldNum" sz="quarter" idx="5"/>
          </p:nvPr>
        </p:nvSpPr>
        <p:spPr/>
        <p:txBody>
          <a:bodyPr/>
          <a:lstStyle/>
          <a:p>
            <a:fld id="{B2494CF6-73E6-4C77-85D1-EB07E248695A}" type="slidenum">
              <a:rPr lang="ko-KR" altLang="en-US" smtClean="0"/>
              <a:t>1</a:t>
            </a:fld>
            <a:endParaRPr lang="ko-KR" altLang="en-US"/>
          </a:p>
        </p:txBody>
      </p:sp>
    </p:spTree>
    <p:extLst>
      <p:ext uri="{BB962C8B-B14F-4D97-AF65-F5344CB8AC3E}">
        <p14:creationId xmlns:p14="http://schemas.microsoft.com/office/powerpoint/2010/main" val="334912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10</a:t>
            </a:fld>
            <a:endParaRPr lang="ko-KR" altLang="en-US"/>
          </a:p>
        </p:txBody>
      </p:sp>
    </p:spTree>
    <p:extLst>
      <p:ext uri="{BB962C8B-B14F-4D97-AF65-F5344CB8AC3E}">
        <p14:creationId xmlns:p14="http://schemas.microsoft.com/office/powerpoint/2010/main" val="233307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11</a:t>
            </a:fld>
            <a:endParaRPr lang="ko-KR" altLang="en-US"/>
          </a:p>
        </p:txBody>
      </p:sp>
    </p:spTree>
    <p:extLst>
      <p:ext uri="{BB962C8B-B14F-4D97-AF65-F5344CB8AC3E}">
        <p14:creationId xmlns:p14="http://schemas.microsoft.com/office/powerpoint/2010/main" val="34587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12</a:t>
            </a:fld>
            <a:endParaRPr lang="ko-KR" altLang="en-US"/>
          </a:p>
        </p:txBody>
      </p:sp>
    </p:spTree>
    <p:extLst>
      <p:ext uri="{BB962C8B-B14F-4D97-AF65-F5344CB8AC3E}">
        <p14:creationId xmlns:p14="http://schemas.microsoft.com/office/powerpoint/2010/main" val="47496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8F79-C30F-B66B-0CF2-4B86D564889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E8EE751-B9CC-146F-9E27-ED1846F0CFE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EFDC6BD2-6352-9470-EB86-1913E90097C9}"/>
              </a:ext>
            </a:extLst>
          </p:cNvPr>
          <p:cNvSpPr>
            <a:spLocks noGrp="1"/>
          </p:cNvSpPr>
          <p:nvPr>
            <p:ph type="body" idx="1"/>
          </p:nvPr>
        </p:nvSpPr>
        <p:spPr/>
        <p:txBody>
          <a:bodyPr/>
          <a:lstStyle/>
          <a:p>
            <a:endParaRPr lang="en-US" altLang="ko-KR" u="none" baseline="0" dirty="0"/>
          </a:p>
        </p:txBody>
      </p:sp>
      <p:sp>
        <p:nvSpPr>
          <p:cNvPr id="4" name="슬라이드 번호 개체 틀 3">
            <a:extLst>
              <a:ext uri="{FF2B5EF4-FFF2-40B4-BE49-F238E27FC236}">
                <a16:creationId xmlns:a16="http://schemas.microsoft.com/office/drawing/2014/main" id="{0A2D7C29-6B7B-DE75-2505-718A5CB0BF8C}"/>
              </a:ext>
            </a:extLst>
          </p:cNvPr>
          <p:cNvSpPr>
            <a:spLocks noGrp="1"/>
          </p:cNvSpPr>
          <p:nvPr>
            <p:ph type="sldNum" sz="quarter" idx="5"/>
          </p:nvPr>
        </p:nvSpPr>
        <p:spPr/>
        <p:txBody>
          <a:bodyPr/>
          <a:lstStyle/>
          <a:p>
            <a:fld id="{3FBC80DF-ABE2-482E-8A17-81414A6DC492}" type="slidenum">
              <a:rPr lang="ko-KR" altLang="en-US" smtClean="0"/>
              <a:t>13</a:t>
            </a:fld>
            <a:endParaRPr lang="ko-KR" altLang="en-US"/>
          </a:p>
        </p:txBody>
      </p:sp>
    </p:spTree>
    <p:extLst>
      <p:ext uri="{BB962C8B-B14F-4D97-AF65-F5344CB8AC3E}">
        <p14:creationId xmlns:p14="http://schemas.microsoft.com/office/powerpoint/2010/main" val="41393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14</a:t>
            </a:fld>
            <a:endParaRPr lang="ko-KR" altLang="en-US"/>
          </a:p>
        </p:txBody>
      </p:sp>
    </p:spTree>
    <p:extLst>
      <p:ext uri="{BB962C8B-B14F-4D97-AF65-F5344CB8AC3E}">
        <p14:creationId xmlns:p14="http://schemas.microsoft.com/office/powerpoint/2010/main" val="396907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15</a:t>
            </a:fld>
            <a:endParaRPr lang="ko-KR" altLang="en-US"/>
          </a:p>
        </p:txBody>
      </p:sp>
    </p:spTree>
    <p:extLst>
      <p:ext uri="{BB962C8B-B14F-4D97-AF65-F5344CB8AC3E}">
        <p14:creationId xmlns:p14="http://schemas.microsoft.com/office/powerpoint/2010/main" val="208865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496F1-D8DA-1694-0B17-26A96AE08A2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C49820A-3D61-8CBA-DF41-72BB333C729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36ABF9F-991F-8E36-A466-5FA860022741}"/>
              </a:ext>
            </a:extLst>
          </p:cNvPr>
          <p:cNvSpPr>
            <a:spLocks noGrp="1"/>
          </p:cNvSpPr>
          <p:nvPr>
            <p:ph type="body" idx="1"/>
          </p:nvPr>
        </p:nvSpPr>
        <p:spPr/>
        <p:txBody>
          <a:bodyPr/>
          <a:lstStyle/>
          <a:p>
            <a:endParaRPr lang="en-US" altLang="ko-KR" u="none" baseline="0" dirty="0"/>
          </a:p>
        </p:txBody>
      </p:sp>
      <p:sp>
        <p:nvSpPr>
          <p:cNvPr id="4" name="슬라이드 번호 개체 틀 3">
            <a:extLst>
              <a:ext uri="{FF2B5EF4-FFF2-40B4-BE49-F238E27FC236}">
                <a16:creationId xmlns:a16="http://schemas.microsoft.com/office/drawing/2014/main" id="{41FDA961-0ED4-2A47-07FA-A4DFA9780ACB}"/>
              </a:ext>
            </a:extLst>
          </p:cNvPr>
          <p:cNvSpPr>
            <a:spLocks noGrp="1"/>
          </p:cNvSpPr>
          <p:nvPr>
            <p:ph type="sldNum" sz="quarter" idx="5"/>
          </p:nvPr>
        </p:nvSpPr>
        <p:spPr/>
        <p:txBody>
          <a:bodyPr/>
          <a:lstStyle/>
          <a:p>
            <a:fld id="{3FBC80DF-ABE2-482E-8A17-81414A6DC492}" type="slidenum">
              <a:rPr lang="ko-KR" altLang="en-US" smtClean="0"/>
              <a:t>16</a:t>
            </a:fld>
            <a:endParaRPr lang="ko-KR" altLang="en-US"/>
          </a:p>
        </p:txBody>
      </p:sp>
    </p:spTree>
    <p:extLst>
      <p:ext uri="{BB962C8B-B14F-4D97-AF65-F5344CB8AC3E}">
        <p14:creationId xmlns:p14="http://schemas.microsoft.com/office/powerpoint/2010/main" val="427568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17</a:t>
            </a:fld>
            <a:endParaRPr lang="ko-KR" altLang="en-US"/>
          </a:p>
        </p:txBody>
      </p:sp>
    </p:spTree>
    <p:extLst>
      <p:ext uri="{BB962C8B-B14F-4D97-AF65-F5344CB8AC3E}">
        <p14:creationId xmlns:p14="http://schemas.microsoft.com/office/powerpoint/2010/main" val="113311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18</a:t>
            </a:fld>
            <a:endParaRPr lang="ko-KR" altLang="en-US"/>
          </a:p>
        </p:txBody>
      </p:sp>
    </p:spTree>
    <p:extLst>
      <p:ext uri="{BB962C8B-B14F-4D97-AF65-F5344CB8AC3E}">
        <p14:creationId xmlns:p14="http://schemas.microsoft.com/office/powerpoint/2010/main" val="10794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19</a:t>
            </a:fld>
            <a:endParaRPr lang="ko-KR" altLang="en-US"/>
          </a:p>
        </p:txBody>
      </p:sp>
    </p:spTree>
    <p:extLst>
      <p:ext uri="{BB962C8B-B14F-4D97-AF65-F5344CB8AC3E}">
        <p14:creationId xmlns:p14="http://schemas.microsoft.com/office/powerpoint/2010/main" val="229673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a:t>
            </a:fld>
            <a:endParaRPr lang="ko-KR" altLang="en-US"/>
          </a:p>
        </p:txBody>
      </p:sp>
    </p:spTree>
    <p:extLst>
      <p:ext uri="{BB962C8B-B14F-4D97-AF65-F5344CB8AC3E}">
        <p14:creationId xmlns:p14="http://schemas.microsoft.com/office/powerpoint/2010/main" val="414430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20</a:t>
            </a:fld>
            <a:endParaRPr lang="ko-KR" altLang="en-US"/>
          </a:p>
        </p:txBody>
      </p:sp>
    </p:spTree>
    <p:extLst>
      <p:ext uri="{BB962C8B-B14F-4D97-AF65-F5344CB8AC3E}">
        <p14:creationId xmlns:p14="http://schemas.microsoft.com/office/powerpoint/2010/main" val="358912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21</a:t>
            </a:fld>
            <a:endParaRPr lang="ko-KR" altLang="en-US"/>
          </a:p>
        </p:txBody>
      </p:sp>
    </p:spTree>
    <p:extLst>
      <p:ext uri="{BB962C8B-B14F-4D97-AF65-F5344CB8AC3E}">
        <p14:creationId xmlns:p14="http://schemas.microsoft.com/office/powerpoint/2010/main" val="230761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22</a:t>
            </a:fld>
            <a:endParaRPr lang="ko-KR" altLang="en-US"/>
          </a:p>
        </p:txBody>
      </p:sp>
    </p:spTree>
    <p:extLst>
      <p:ext uri="{BB962C8B-B14F-4D97-AF65-F5344CB8AC3E}">
        <p14:creationId xmlns:p14="http://schemas.microsoft.com/office/powerpoint/2010/main" val="416481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23</a:t>
            </a:fld>
            <a:endParaRPr lang="ko-KR" altLang="en-US"/>
          </a:p>
        </p:txBody>
      </p:sp>
    </p:spTree>
    <p:extLst>
      <p:ext uri="{BB962C8B-B14F-4D97-AF65-F5344CB8AC3E}">
        <p14:creationId xmlns:p14="http://schemas.microsoft.com/office/powerpoint/2010/main" val="1763910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24</a:t>
            </a:fld>
            <a:endParaRPr lang="ko-KR" altLang="en-US"/>
          </a:p>
        </p:txBody>
      </p:sp>
    </p:spTree>
    <p:extLst>
      <p:ext uri="{BB962C8B-B14F-4D97-AF65-F5344CB8AC3E}">
        <p14:creationId xmlns:p14="http://schemas.microsoft.com/office/powerpoint/2010/main" val="265265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B2494CF6-73E6-4C77-85D1-EB07E248695A}" type="slidenum">
              <a:rPr lang="ko-KR" altLang="en-US" smtClean="0"/>
              <a:t>25</a:t>
            </a:fld>
            <a:endParaRPr lang="ko-KR" altLang="en-US"/>
          </a:p>
        </p:txBody>
      </p:sp>
    </p:spTree>
    <p:extLst>
      <p:ext uri="{BB962C8B-B14F-4D97-AF65-F5344CB8AC3E}">
        <p14:creationId xmlns:p14="http://schemas.microsoft.com/office/powerpoint/2010/main" val="287277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endParaRPr lang="ko-KR" altLang="en-US" sz="100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3</a:t>
            </a:fld>
            <a:endParaRPr lang="ko-KR" altLang="en-US"/>
          </a:p>
        </p:txBody>
      </p:sp>
    </p:spTree>
    <p:extLst>
      <p:ext uri="{BB962C8B-B14F-4D97-AF65-F5344CB8AC3E}">
        <p14:creationId xmlns:p14="http://schemas.microsoft.com/office/powerpoint/2010/main" val="210898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100" dirty="0"/>
          </a:p>
        </p:txBody>
      </p:sp>
      <p:sp>
        <p:nvSpPr>
          <p:cNvPr id="4" name="슬라이드 번호 개체 틀 3"/>
          <p:cNvSpPr>
            <a:spLocks noGrp="1"/>
          </p:cNvSpPr>
          <p:nvPr>
            <p:ph type="sldNum" sz="quarter" idx="5"/>
          </p:nvPr>
        </p:nvSpPr>
        <p:spPr/>
        <p:txBody>
          <a:bodyPr/>
          <a:lstStyle/>
          <a:p>
            <a:fld id="{B2494CF6-73E6-4C77-85D1-EB07E248695A}" type="slidenum">
              <a:rPr lang="ko-KR" altLang="en-US" smtClean="0"/>
              <a:t>4</a:t>
            </a:fld>
            <a:endParaRPr lang="ko-KR" altLang="en-US"/>
          </a:p>
        </p:txBody>
      </p:sp>
    </p:spTree>
    <p:extLst>
      <p:ext uri="{BB962C8B-B14F-4D97-AF65-F5344CB8AC3E}">
        <p14:creationId xmlns:p14="http://schemas.microsoft.com/office/powerpoint/2010/main" val="329652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79768" y="4777195"/>
            <a:ext cx="5381175" cy="4904626"/>
          </a:xfrm>
        </p:spPr>
        <p:txBody>
          <a:bodyPr/>
          <a:lstStyle/>
          <a:p>
            <a:endParaRPr lang="en-US" altLang="ko-KR" sz="110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5</a:t>
            </a:fld>
            <a:endParaRPr lang="ko-KR" altLang="en-US"/>
          </a:p>
        </p:txBody>
      </p:sp>
    </p:spTree>
    <p:extLst>
      <p:ext uri="{BB962C8B-B14F-4D97-AF65-F5344CB8AC3E}">
        <p14:creationId xmlns:p14="http://schemas.microsoft.com/office/powerpoint/2010/main" val="364733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79768" y="4777195"/>
            <a:ext cx="5381175" cy="4904626"/>
          </a:xfrm>
        </p:spPr>
        <p:txBody>
          <a:bodyPr/>
          <a:lstStyle/>
          <a:p>
            <a:endParaRPr lang="en-US" altLang="ko-KR" sz="110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6</a:t>
            </a:fld>
            <a:endParaRPr lang="ko-KR" altLang="en-US"/>
          </a:p>
        </p:txBody>
      </p:sp>
    </p:spTree>
    <p:extLst>
      <p:ext uri="{BB962C8B-B14F-4D97-AF65-F5344CB8AC3E}">
        <p14:creationId xmlns:p14="http://schemas.microsoft.com/office/powerpoint/2010/main" val="115365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79768" y="4777195"/>
            <a:ext cx="5381175" cy="4904626"/>
          </a:xfrm>
        </p:spPr>
        <p:txBody>
          <a:bodyPr/>
          <a:lstStyle/>
          <a:p>
            <a:endParaRPr lang="en-US" altLang="ko-KR" sz="110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7</a:t>
            </a:fld>
            <a:endParaRPr lang="ko-KR" altLang="en-US"/>
          </a:p>
        </p:txBody>
      </p:sp>
    </p:spTree>
    <p:extLst>
      <p:ext uri="{BB962C8B-B14F-4D97-AF65-F5344CB8AC3E}">
        <p14:creationId xmlns:p14="http://schemas.microsoft.com/office/powerpoint/2010/main" val="128037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endParaRPr lang="en-US" altLang="ko-KR" kern="100" dirty="0">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B2494CF6-73E6-4C77-85D1-EB07E248695A}" type="slidenum">
              <a:rPr lang="ko-KR" altLang="en-US" smtClean="0"/>
              <a:t>8</a:t>
            </a:fld>
            <a:endParaRPr lang="ko-KR" altLang="en-US"/>
          </a:p>
        </p:txBody>
      </p:sp>
    </p:spTree>
    <p:extLst>
      <p:ext uri="{BB962C8B-B14F-4D97-AF65-F5344CB8AC3E}">
        <p14:creationId xmlns:p14="http://schemas.microsoft.com/office/powerpoint/2010/main" val="408864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u="none" baseline="0" dirty="0"/>
          </a:p>
        </p:txBody>
      </p:sp>
      <p:sp>
        <p:nvSpPr>
          <p:cNvPr id="4" name="슬라이드 번호 개체 틀 3"/>
          <p:cNvSpPr>
            <a:spLocks noGrp="1"/>
          </p:cNvSpPr>
          <p:nvPr>
            <p:ph type="sldNum" sz="quarter" idx="5"/>
          </p:nvPr>
        </p:nvSpPr>
        <p:spPr/>
        <p:txBody>
          <a:bodyPr/>
          <a:lstStyle/>
          <a:p>
            <a:fld id="{3FBC80DF-ABE2-482E-8A17-81414A6DC492}" type="slidenum">
              <a:rPr lang="ko-KR" altLang="en-US" smtClean="0"/>
              <a:t>9</a:t>
            </a:fld>
            <a:endParaRPr lang="ko-KR" altLang="en-US"/>
          </a:p>
        </p:txBody>
      </p:sp>
    </p:spTree>
    <p:extLst>
      <p:ext uri="{BB962C8B-B14F-4D97-AF65-F5344CB8AC3E}">
        <p14:creationId xmlns:p14="http://schemas.microsoft.com/office/powerpoint/2010/main" val="149397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7654"/>
      </p:ext>
    </p:extLst>
  </p:cSld>
  <p:clrMapOvr>
    <a:masterClrMapping/>
  </p:clrMapOvr>
  <p:extLst>
    <p:ext uri="{DCECCB84-F9BA-43D5-87BE-67443E8EF086}">
      <p15:sldGuideLst xmlns:p15="http://schemas.microsoft.com/office/powerpoint/2012/main">
        <p15:guide id="1" orient="horz" pos="323" userDrawn="1">
          <p15:clr>
            <a:srgbClr val="FBAE40"/>
          </p15:clr>
        </p15:guide>
        <p15:guide id="2" pos="438" userDrawn="1">
          <p15:clr>
            <a:srgbClr val="FBAE40"/>
          </p15:clr>
        </p15:guide>
        <p15:guide id="3" pos="7242" userDrawn="1">
          <p15:clr>
            <a:srgbClr val="FBAE40"/>
          </p15:clr>
        </p15:guide>
        <p15:guide id="4" orient="horz" pos="3997"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969E2B8F-0156-6A54-18BF-307F037B8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E68ACCA8-F826-B247-563B-45F64B600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8D24AC4-709C-20B3-5AA9-0031A1A69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6F5F4-DBDE-4A83-9D4F-91A3B032D2CC}" type="datetimeFigureOut">
              <a:rPr lang="ko-KR" altLang="en-US" smtClean="0"/>
              <a:t>2025-03-04</a:t>
            </a:fld>
            <a:endParaRPr lang="ko-KR" altLang="en-US"/>
          </a:p>
        </p:txBody>
      </p:sp>
      <p:sp>
        <p:nvSpPr>
          <p:cNvPr id="5" name="바닥글 개체 틀 4">
            <a:extLst>
              <a:ext uri="{FF2B5EF4-FFF2-40B4-BE49-F238E27FC236}">
                <a16:creationId xmlns:a16="http://schemas.microsoft.com/office/drawing/2014/main" id="{B3533ACD-91D5-3E08-9C71-43D68C498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ACDB6B2-264D-1D2C-EBB7-C635D2FE9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C612C-F37C-47ED-9F28-3FCC16560310}" type="slidenum">
              <a:rPr lang="ko-KR" altLang="en-US" smtClean="0"/>
              <a:t>‹#›</a:t>
            </a:fld>
            <a:endParaRPr lang="ko-KR" altLang="en-US"/>
          </a:p>
        </p:txBody>
      </p:sp>
    </p:spTree>
    <p:extLst>
      <p:ext uri="{BB962C8B-B14F-4D97-AF65-F5344CB8AC3E}">
        <p14:creationId xmlns:p14="http://schemas.microsoft.com/office/powerpoint/2010/main" val="41902343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kknIu7cGb1tBi6VrbNoRVm0UT80SPXMC/edit?usp=sharing&amp;ouid=102662323007126816817&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udyinkorea.go.kr/"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2E89527-5C3D-E7F3-493B-78B161BC0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723" y="-670619"/>
            <a:ext cx="16339958" cy="9417600"/>
          </a:xfrm>
          <a:prstGeom prst="rect">
            <a:avLst/>
          </a:prstGeom>
        </p:spPr>
      </p:pic>
      <p:grpSp>
        <p:nvGrpSpPr>
          <p:cNvPr id="30" name="그룹 29">
            <a:extLst>
              <a:ext uri="{FF2B5EF4-FFF2-40B4-BE49-F238E27FC236}">
                <a16:creationId xmlns:a16="http://schemas.microsoft.com/office/drawing/2014/main" id="{D7887863-DBB4-793C-E574-132A99F3B3D1}"/>
              </a:ext>
            </a:extLst>
          </p:cNvPr>
          <p:cNvGrpSpPr/>
          <p:nvPr/>
        </p:nvGrpSpPr>
        <p:grpSpPr>
          <a:xfrm>
            <a:off x="13645027" y="3067049"/>
            <a:ext cx="1106487" cy="361951"/>
            <a:chOff x="5805488" y="3122613"/>
            <a:chExt cx="1106487" cy="361951"/>
          </a:xfrm>
        </p:grpSpPr>
        <p:sp>
          <p:nvSpPr>
            <p:cNvPr id="5" name="Freeform 5">
              <a:extLst>
                <a:ext uri="{FF2B5EF4-FFF2-40B4-BE49-F238E27FC236}">
                  <a16:creationId xmlns:a16="http://schemas.microsoft.com/office/drawing/2014/main" id="{215AC4FA-552F-05AF-446C-DAFFF81AA44B}"/>
                </a:ext>
              </a:extLst>
            </p:cNvPr>
            <p:cNvSpPr>
              <a:spLocks noEditPoints="1"/>
            </p:cNvSpPr>
            <p:nvPr/>
          </p:nvSpPr>
          <p:spPr bwMode="auto">
            <a:xfrm>
              <a:off x="5805488" y="3149601"/>
              <a:ext cx="320675" cy="307975"/>
            </a:xfrm>
            <a:custGeom>
              <a:avLst/>
              <a:gdLst>
                <a:gd name="T0" fmla="*/ 47 w 202"/>
                <a:gd name="T1" fmla="*/ 170 h 194"/>
                <a:gd name="T2" fmla="*/ 47 w 202"/>
                <a:gd name="T3" fmla="*/ 100 h 194"/>
                <a:gd name="T4" fmla="*/ 74 w 202"/>
                <a:gd name="T5" fmla="*/ 100 h 194"/>
                <a:gd name="T6" fmla="*/ 74 w 202"/>
                <a:gd name="T7" fmla="*/ 170 h 194"/>
                <a:gd name="T8" fmla="*/ 112 w 202"/>
                <a:gd name="T9" fmla="*/ 170 h 194"/>
                <a:gd name="T10" fmla="*/ 112 w 202"/>
                <a:gd name="T11" fmla="*/ 100 h 194"/>
                <a:gd name="T12" fmla="*/ 138 w 202"/>
                <a:gd name="T13" fmla="*/ 100 h 194"/>
                <a:gd name="T14" fmla="*/ 138 w 202"/>
                <a:gd name="T15" fmla="*/ 170 h 194"/>
                <a:gd name="T16" fmla="*/ 202 w 202"/>
                <a:gd name="T17" fmla="*/ 170 h 194"/>
                <a:gd name="T18" fmla="*/ 202 w 202"/>
                <a:gd name="T19" fmla="*/ 194 h 194"/>
                <a:gd name="T20" fmla="*/ 0 w 202"/>
                <a:gd name="T21" fmla="*/ 194 h 194"/>
                <a:gd name="T22" fmla="*/ 0 w 202"/>
                <a:gd name="T23" fmla="*/ 170 h 194"/>
                <a:gd name="T24" fmla="*/ 47 w 202"/>
                <a:gd name="T25" fmla="*/ 170 h 194"/>
                <a:gd name="T26" fmla="*/ 159 w 202"/>
                <a:gd name="T27" fmla="*/ 132 h 194"/>
                <a:gd name="T28" fmla="*/ 159 w 202"/>
                <a:gd name="T29" fmla="*/ 24 h 194"/>
                <a:gd name="T30" fmla="*/ 17 w 202"/>
                <a:gd name="T31" fmla="*/ 24 h 194"/>
                <a:gd name="T32" fmla="*/ 17 w 202"/>
                <a:gd name="T33" fmla="*/ 0 h 194"/>
                <a:gd name="T34" fmla="*/ 185 w 202"/>
                <a:gd name="T35" fmla="*/ 0 h 194"/>
                <a:gd name="T36" fmla="*/ 185 w 202"/>
                <a:gd name="T37" fmla="*/ 132 h 194"/>
                <a:gd name="T38" fmla="*/ 159 w 202"/>
                <a:gd name="T39" fmla="*/ 13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94">
                  <a:moveTo>
                    <a:pt x="47" y="170"/>
                  </a:moveTo>
                  <a:lnTo>
                    <a:pt x="47" y="100"/>
                  </a:lnTo>
                  <a:lnTo>
                    <a:pt x="74" y="100"/>
                  </a:lnTo>
                  <a:lnTo>
                    <a:pt x="74" y="170"/>
                  </a:lnTo>
                  <a:lnTo>
                    <a:pt x="112" y="170"/>
                  </a:lnTo>
                  <a:lnTo>
                    <a:pt x="112" y="100"/>
                  </a:lnTo>
                  <a:lnTo>
                    <a:pt x="138" y="100"/>
                  </a:lnTo>
                  <a:lnTo>
                    <a:pt x="138" y="170"/>
                  </a:lnTo>
                  <a:lnTo>
                    <a:pt x="202" y="170"/>
                  </a:lnTo>
                  <a:lnTo>
                    <a:pt x="202" y="194"/>
                  </a:lnTo>
                  <a:lnTo>
                    <a:pt x="0" y="194"/>
                  </a:lnTo>
                  <a:lnTo>
                    <a:pt x="0" y="170"/>
                  </a:lnTo>
                  <a:lnTo>
                    <a:pt x="47" y="170"/>
                  </a:lnTo>
                  <a:close/>
                  <a:moveTo>
                    <a:pt x="159" y="132"/>
                  </a:moveTo>
                  <a:lnTo>
                    <a:pt x="159" y="24"/>
                  </a:lnTo>
                  <a:lnTo>
                    <a:pt x="17" y="24"/>
                  </a:lnTo>
                  <a:lnTo>
                    <a:pt x="17" y="0"/>
                  </a:lnTo>
                  <a:lnTo>
                    <a:pt x="185" y="0"/>
                  </a:lnTo>
                  <a:lnTo>
                    <a:pt x="185" y="132"/>
                  </a:lnTo>
                  <a:lnTo>
                    <a:pt x="159" y="132"/>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 name="Freeform 6">
              <a:extLst>
                <a:ext uri="{FF2B5EF4-FFF2-40B4-BE49-F238E27FC236}">
                  <a16:creationId xmlns:a16="http://schemas.microsoft.com/office/drawing/2014/main" id="{AF5450ED-FBDC-4126-07FE-F7E131588CE7}"/>
                </a:ext>
              </a:extLst>
            </p:cNvPr>
            <p:cNvSpPr>
              <a:spLocks noEditPoints="1"/>
            </p:cNvSpPr>
            <p:nvPr/>
          </p:nvSpPr>
          <p:spPr bwMode="auto">
            <a:xfrm>
              <a:off x="6197600" y="3122613"/>
              <a:ext cx="317500" cy="361950"/>
            </a:xfrm>
            <a:custGeom>
              <a:avLst/>
              <a:gdLst>
                <a:gd name="T0" fmla="*/ 78 w 84"/>
                <a:gd name="T1" fmla="*/ 66 h 95"/>
                <a:gd name="T2" fmla="*/ 78 w 84"/>
                <a:gd name="T3" fmla="*/ 95 h 95"/>
                <a:gd name="T4" fmla="*/ 66 w 84"/>
                <a:gd name="T5" fmla="*/ 95 h 95"/>
                <a:gd name="T6" fmla="*/ 66 w 84"/>
                <a:gd name="T7" fmla="*/ 76 h 95"/>
                <a:gd name="T8" fmla="*/ 4 w 84"/>
                <a:gd name="T9" fmla="*/ 76 h 95"/>
                <a:gd name="T10" fmla="*/ 4 w 84"/>
                <a:gd name="T11" fmla="*/ 66 h 95"/>
                <a:gd name="T12" fmla="*/ 19 w 84"/>
                <a:gd name="T13" fmla="*/ 66 h 95"/>
                <a:gd name="T14" fmla="*/ 19 w 84"/>
                <a:gd name="T15" fmla="*/ 56 h 95"/>
                <a:gd name="T16" fmla="*/ 0 w 84"/>
                <a:gd name="T17" fmla="*/ 56 h 95"/>
                <a:gd name="T18" fmla="*/ 0 w 84"/>
                <a:gd name="T19" fmla="*/ 46 h 95"/>
                <a:gd name="T20" fmla="*/ 84 w 84"/>
                <a:gd name="T21" fmla="*/ 46 h 95"/>
                <a:gd name="T22" fmla="*/ 84 w 84"/>
                <a:gd name="T23" fmla="*/ 56 h 95"/>
                <a:gd name="T24" fmla="*/ 65 w 84"/>
                <a:gd name="T25" fmla="*/ 56 h 95"/>
                <a:gd name="T26" fmla="*/ 65 w 84"/>
                <a:gd name="T27" fmla="*/ 66 h 95"/>
                <a:gd name="T28" fmla="*/ 78 w 84"/>
                <a:gd name="T29" fmla="*/ 66 h 95"/>
                <a:gd name="T30" fmla="*/ 65 w 84"/>
                <a:gd name="T31" fmla="*/ 21 h 95"/>
                <a:gd name="T32" fmla="*/ 63 w 84"/>
                <a:gd name="T33" fmla="*/ 30 h 95"/>
                <a:gd name="T34" fmla="*/ 58 w 84"/>
                <a:gd name="T35" fmla="*/ 36 h 95"/>
                <a:gd name="T36" fmla="*/ 51 w 84"/>
                <a:gd name="T37" fmla="*/ 41 h 95"/>
                <a:gd name="T38" fmla="*/ 42 w 84"/>
                <a:gd name="T39" fmla="*/ 43 h 95"/>
                <a:gd name="T40" fmla="*/ 33 w 84"/>
                <a:gd name="T41" fmla="*/ 41 h 95"/>
                <a:gd name="T42" fmla="*/ 26 w 84"/>
                <a:gd name="T43" fmla="*/ 36 h 95"/>
                <a:gd name="T44" fmla="*/ 21 w 84"/>
                <a:gd name="T45" fmla="*/ 30 h 95"/>
                <a:gd name="T46" fmla="*/ 19 w 84"/>
                <a:gd name="T47" fmla="*/ 21 h 95"/>
                <a:gd name="T48" fmla="*/ 21 w 84"/>
                <a:gd name="T49" fmla="*/ 13 h 95"/>
                <a:gd name="T50" fmla="*/ 26 w 84"/>
                <a:gd name="T51" fmla="*/ 6 h 95"/>
                <a:gd name="T52" fmla="*/ 33 w 84"/>
                <a:gd name="T53" fmla="*/ 2 h 95"/>
                <a:gd name="T54" fmla="*/ 42 w 84"/>
                <a:gd name="T55" fmla="*/ 0 h 95"/>
                <a:gd name="T56" fmla="*/ 51 w 84"/>
                <a:gd name="T57" fmla="*/ 2 h 95"/>
                <a:gd name="T58" fmla="*/ 58 w 84"/>
                <a:gd name="T59" fmla="*/ 6 h 95"/>
                <a:gd name="T60" fmla="*/ 63 w 84"/>
                <a:gd name="T61" fmla="*/ 13 h 95"/>
                <a:gd name="T62" fmla="*/ 65 w 84"/>
                <a:gd name="T63" fmla="*/ 21 h 95"/>
                <a:gd name="T64" fmla="*/ 30 w 84"/>
                <a:gd name="T65" fmla="*/ 66 h 95"/>
                <a:gd name="T66" fmla="*/ 54 w 84"/>
                <a:gd name="T67" fmla="*/ 66 h 95"/>
                <a:gd name="T68" fmla="*/ 54 w 84"/>
                <a:gd name="T69" fmla="*/ 56 h 95"/>
                <a:gd name="T70" fmla="*/ 30 w 84"/>
                <a:gd name="T71" fmla="*/ 56 h 95"/>
                <a:gd name="T72" fmla="*/ 30 w 84"/>
                <a:gd name="T73" fmla="*/ 66 h 95"/>
                <a:gd name="T74" fmla="*/ 54 w 84"/>
                <a:gd name="T75" fmla="*/ 21 h 95"/>
                <a:gd name="T76" fmla="*/ 50 w 84"/>
                <a:gd name="T77" fmla="*/ 14 h 95"/>
                <a:gd name="T78" fmla="*/ 42 w 84"/>
                <a:gd name="T79" fmla="*/ 10 h 95"/>
                <a:gd name="T80" fmla="*/ 34 w 84"/>
                <a:gd name="T81" fmla="*/ 14 h 95"/>
                <a:gd name="T82" fmla="*/ 31 w 84"/>
                <a:gd name="T83" fmla="*/ 21 h 95"/>
                <a:gd name="T84" fmla="*/ 34 w 84"/>
                <a:gd name="T85" fmla="*/ 29 h 95"/>
                <a:gd name="T86" fmla="*/ 42 w 84"/>
                <a:gd name="T87" fmla="*/ 33 h 95"/>
                <a:gd name="T88" fmla="*/ 50 w 84"/>
                <a:gd name="T89" fmla="*/ 29 h 95"/>
                <a:gd name="T90" fmla="*/ 54 w 84"/>
                <a:gd name="T91"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95">
                  <a:moveTo>
                    <a:pt x="78" y="66"/>
                  </a:moveTo>
                  <a:cubicBezTo>
                    <a:pt x="78" y="95"/>
                    <a:pt x="78" y="95"/>
                    <a:pt x="78" y="95"/>
                  </a:cubicBezTo>
                  <a:cubicBezTo>
                    <a:pt x="66" y="95"/>
                    <a:pt x="66" y="95"/>
                    <a:pt x="66" y="95"/>
                  </a:cubicBezTo>
                  <a:cubicBezTo>
                    <a:pt x="66" y="76"/>
                    <a:pt x="66" y="76"/>
                    <a:pt x="66" y="76"/>
                  </a:cubicBezTo>
                  <a:cubicBezTo>
                    <a:pt x="4" y="76"/>
                    <a:pt x="4" y="76"/>
                    <a:pt x="4" y="76"/>
                  </a:cubicBezTo>
                  <a:cubicBezTo>
                    <a:pt x="4" y="66"/>
                    <a:pt x="4" y="66"/>
                    <a:pt x="4" y="66"/>
                  </a:cubicBezTo>
                  <a:cubicBezTo>
                    <a:pt x="19" y="66"/>
                    <a:pt x="19" y="66"/>
                    <a:pt x="19" y="66"/>
                  </a:cubicBezTo>
                  <a:cubicBezTo>
                    <a:pt x="19" y="56"/>
                    <a:pt x="19" y="56"/>
                    <a:pt x="19" y="56"/>
                  </a:cubicBezTo>
                  <a:cubicBezTo>
                    <a:pt x="0" y="56"/>
                    <a:pt x="0" y="56"/>
                    <a:pt x="0" y="56"/>
                  </a:cubicBezTo>
                  <a:cubicBezTo>
                    <a:pt x="0" y="46"/>
                    <a:pt x="0" y="46"/>
                    <a:pt x="0" y="46"/>
                  </a:cubicBezTo>
                  <a:cubicBezTo>
                    <a:pt x="84" y="46"/>
                    <a:pt x="84" y="46"/>
                    <a:pt x="84" y="46"/>
                  </a:cubicBezTo>
                  <a:cubicBezTo>
                    <a:pt x="84" y="56"/>
                    <a:pt x="84" y="56"/>
                    <a:pt x="84" y="56"/>
                  </a:cubicBezTo>
                  <a:cubicBezTo>
                    <a:pt x="65" y="56"/>
                    <a:pt x="65" y="56"/>
                    <a:pt x="65" y="56"/>
                  </a:cubicBezTo>
                  <a:cubicBezTo>
                    <a:pt x="65" y="66"/>
                    <a:pt x="65" y="66"/>
                    <a:pt x="65" y="66"/>
                  </a:cubicBezTo>
                  <a:lnTo>
                    <a:pt x="78" y="66"/>
                  </a:lnTo>
                  <a:close/>
                  <a:moveTo>
                    <a:pt x="65" y="21"/>
                  </a:moveTo>
                  <a:cubicBezTo>
                    <a:pt x="65" y="24"/>
                    <a:pt x="64" y="27"/>
                    <a:pt x="63" y="30"/>
                  </a:cubicBezTo>
                  <a:cubicBezTo>
                    <a:pt x="62" y="32"/>
                    <a:pt x="60" y="34"/>
                    <a:pt x="58" y="36"/>
                  </a:cubicBezTo>
                  <a:cubicBezTo>
                    <a:pt x="56" y="38"/>
                    <a:pt x="54" y="40"/>
                    <a:pt x="51" y="41"/>
                  </a:cubicBezTo>
                  <a:cubicBezTo>
                    <a:pt x="48" y="42"/>
                    <a:pt x="45" y="43"/>
                    <a:pt x="42" y="43"/>
                  </a:cubicBezTo>
                  <a:cubicBezTo>
                    <a:pt x="39" y="43"/>
                    <a:pt x="36" y="42"/>
                    <a:pt x="33" y="41"/>
                  </a:cubicBezTo>
                  <a:cubicBezTo>
                    <a:pt x="30" y="40"/>
                    <a:pt x="28" y="38"/>
                    <a:pt x="26" y="36"/>
                  </a:cubicBezTo>
                  <a:cubicBezTo>
                    <a:pt x="24" y="34"/>
                    <a:pt x="22" y="32"/>
                    <a:pt x="21" y="30"/>
                  </a:cubicBezTo>
                  <a:cubicBezTo>
                    <a:pt x="20" y="27"/>
                    <a:pt x="19" y="24"/>
                    <a:pt x="19" y="21"/>
                  </a:cubicBezTo>
                  <a:cubicBezTo>
                    <a:pt x="19" y="19"/>
                    <a:pt x="20" y="16"/>
                    <a:pt x="21" y="13"/>
                  </a:cubicBezTo>
                  <a:cubicBezTo>
                    <a:pt x="22" y="11"/>
                    <a:pt x="24" y="8"/>
                    <a:pt x="26" y="6"/>
                  </a:cubicBezTo>
                  <a:cubicBezTo>
                    <a:pt x="28" y="5"/>
                    <a:pt x="30" y="3"/>
                    <a:pt x="33" y="2"/>
                  </a:cubicBezTo>
                  <a:cubicBezTo>
                    <a:pt x="36" y="1"/>
                    <a:pt x="39" y="0"/>
                    <a:pt x="42" y="0"/>
                  </a:cubicBezTo>
                  <a:cubicBezTo>
                    <a:pt x="45" y="0"/>
                    <a:pt x="48" y="1"/>
                    <a:pt x="51" y="2"/>
                  </a:cubicBezTo>
                  <a:cubicBezTo>
                    <a:pt x="54" y="3"/>
                    <a:pt x="56" y="5"/>
                    <a:pt x="58" y="6"/>
                  </a:cubicBezTo>
                  <a:cubicBezTo>
                    <a:pt x="60" y="8"/>
                    <a:pt x="62" y="11"/>
                    <a:pt x="63" y="13"/>
                  </a:cubicBezTo>
                  <a:cubicBezTo>
                    <a:pt x="64" y="16"/>
                    <a:pt x="65" y="19"/>
                    <a:pt x="65" y="21"/>
                  </a:cubicBezTo>
                  <a:moveTo>
                    <a:pt x="30" y="66"/>
                  </a:moveTo>
                  <a:cubicBezTo>
                    <a:pt x="54" y="66"/>
                    <a:pt x="54" y="66"/>
                    <a:pt x="54" y="66"/>
                  </a:cubicBezTo>
                  <a:cubicBezTo>
                    <a:pt x="54" y="56"/>
                    <a:pt x="54" y="56"/>
                    <a:pt x="54" y="56"/>
                  </a:cubicBezTo>
                  <a:cubicBezTo>
                    <a:pt x="30" y="56"/>
                    <a:pt x="30" y="56"/>
                    <a:pt x="30" y="56"/>
                  </a:cubicBezTo>
                  <a:lnTo>
                    <a:pt x="30" y="66"/>
                  </a:lnTo>
                  <a:close/>
                  <a:moveTo>
                    <a:pt x="54" y="21"/>
                  </a:moveTo>
                  <a:cubicBezTo>
                    <a:pt x="54" y="18"/>
                    <a:pt x="52" y="16"/>
                    <a:pt x="50" y="14"/>
                  </a:cubicBezTo>
                  <a:cubicBezTo>
                    <a:pt x="48" y="11"/>
                    <a:pt x="45" y="10"/>
                    <a:pt x="42" y="10"/>
                  </a:cubicBezTo>
                  <a:cubicBezTo>
                    <a:pt x="39" y="10"/>
                    <a:pt x="36" y="11"/>
                    <a:pt x="34" y="14"/>
                  </a:cubicBezTo>
                  <a:cubicBezTo>
                    <a:pt x="32" y="16"/>
                    <a:pt x="31" y="18"/>
                    <a:pt x="31" y="21"/>
                  </a:cubicBezTo>
                  <a:cubicBezTo>
                    <a:pt x="31" y="25"/>
                    <a:pt x="32" y="27"/>
                    <a:pt x="34" y="29"/>
                  </a:cubicBezTo>
                  <a:cubicBezTo>
                    <a:pt x="36" y="32"/>
                    <a:pt x="39" y="33"/>
                    <a:pt x="42" y="33"/>
                  </a:cubicBezTo>
                  <a:cubicBezTo>
                    <a:pt x="45" y="33"/>
                    <a:pt x="48" y="32"/>
                    <a:pt x="50" y="29"/>
                  </a:cubicBezTo>
                  <a:cubicBezTo>
                    <a:pt x="52" y="27"/>
                    <a:pt x="54" y="25"/>
                    <a:pt x="54" y="21"/>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7">
              <a:extLst>
                <a:ext uri="{FF2B5EF4-FFF2-40B4-BE49-F238E27FC236}">
                  <a16:creationId xmlns:a16="http://schemas.microsoft.com/office/drawing/2014/main" id="{5F7C3C4B-D01A-5F69-00B6-16136E38C4E6}"/>
                </a:ext>
              </a:extLst>
            </p:cNvPr>
            <p:cNvSpPr>
              <a:spLocks noEditPoints="1"/>
            </p:cNvSpPr>
            <p:nvPr/>
          </p:nvSpPr>
          <p:spPr bwMode="auto">
            <a:xfrm>
              <a:off x="6591300" y="3136901"/>
              <a:ext cx="320675" cy="347663"/>
            </a:xfrm>
            <a:custGeom>
              <a:avLst/>
              <a:gdLst>
                <a:gd name="T0" fmla="*/ 0 w 202"/>
                <a:gd name="T1" fmla="*/ 137 h 219"/>
                <a:gd name="T2" fmla="*/ 202 w 202"/>
                <a:gd name="T3" fmla="*/ 137 h 219"/>
                <a:gd name="T4" fmla="*/ 202 w 202"/>
                <a:gd name="T5" fmla="*/ 161 h 219"/>
                <a:gd name="T6" fmla="*/ 114 w 202"/>
                <a:gd name="T7" fmla="*/ 161 h 219"/>
                <a:gd name="T8" fmla="*/ 114 w 202"/>
                <a:gd name="T9" fmla="*/ 219 h 219"/>
                <a:gd name="T10" fmla="*/ 88 w 202"/>
                <a:gd name="T11" fmla="*/ 219 h 219"/>
                <a:gd name="T12" fmla="*/ 88 w 202"/>
                <a:gd name="T13" fmla="*/ 161 h 219"/>
                <a:gd name="T14" fmla="*/ 0 w 202"/>
                <a:gd name="T15" fmla="*/ 161 h 219"/>
                <a:gd name="T16" fmla="*/ 0 w 202"/>
                <a:gd name="T17" fmla="*/ 137 h 219"/>
                <a:gd name="T18" fmla="*/ 42 w 202"/>
                <a:gd name="T19" fmla="*/ 29 h 219"/>
                <a:gd name="T20" fmla="*/ 159 w 202"/>
                <a:gd name="T21" fmla="*/ 29 h 219"/>
                <a:gd name="T22" fmla="*/ 159 w 202"/>
                <a:gd name="T23" fmla="*/ 0 h 219"/>
                <a:gd name="T24" fmla="*/ 185 w 202"/>
                <a:gd name="T25" fmla="*/ 0 h 219"/>
                <a:gd name="T26" fmla="*/ 185 w 202"/>
                <a:gd name="T27" fmla="*/ 106 h 219"/>
                <a:gd name="T28" fmla="*/ 16 w 202"/>
                <a:gd name="T29" fmla="*/ 106 h 219"/>
                <a:gd name="T30" fmla="*/ 16 w 202"/>
                <a:gd name="T31" fmla="*/ 0 h 219"/>
                <a:gd name="T32" fmla="*/ 42 w 202"/>
                <a:gd name="T33" fmla="*/ 0 h 219"/>
                <a:gd name="T34" fmla="*/ 42 w 202"/>
                <a:gd name="T35" fmla="*/ 29 h 219"/>
                <a:gd name="T36" fmla="*/ 159 w 202"/>
                <a:gd name="T37" fmla="*/ 53 h 219"/>
                <a:gd name="T38" fmla="*/ 42 w 202"/>
                <a:gd name="T39" fmla="*/ 53 h 219"/>
                <a:gd name="T40" fmla="*/ 42 w 202"/>
                <a:gd name="T41" fmla="*/ 82 h 219"/>
                <a:gd name="T42" fmla="*/ 159 w 202"/>
                <a:gd name="T43" fmla="*/ 82 h 219"/>
                <a:gd name="T44" fmla="*/ 159 w 202"/>
                <a:gd name="T45"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219">
                  <a:moveTo>
                    <a:pt x="0" y="137"/>
                  </a:moveTo>
                  <a:lnTo>
                    <a:pt x="202" y="137"/>
                  </a:lnTo>
                  <a:lnTo>
                    <a:pt x="202" y="161"/>
                  </a:lnTo>
                  <a:lnTo>
                    <a:pt x="114" y="161"/>
                  </a:lnTo>
                  <a:lnTo>
                    <a:pt x="114" y="219"/>
                  </a:lnTo>
                  <a:lnTo>
                    <a:pt x="88" y="219"/>
                  </a:lnTo>
                  <a:lnTo>
                    <a:pt x="88" y="161"/>
                  </a:lnTo>
                  <a:lnTo>
                    <a:pt x="0" y="161"/>
                  </a:lnTo>
                  <a:lnTo>
                    <a:pt x="0" y="137"/>
                  </a:lnTo>
                  <a:close/>
                  <a:moveTo>
                    <a:pt x="42" y="29"/>
                  </a:moveTo>
                  <a:lnTo>
                    <a:pt x="159" y="29"/>
                  </a:lnTo>
                  <a:lnTo>
                    <a:pt x="159" y="0"/>
                  </a:lnTo>
                  <a:lnTo>
                    <a:pt x="185" y="0"/>
                  </a:lnTo>
                  <a:lnTo>
                    <a:pt x="185" y="106"/>
                  </a:lnTo>
                  <a:lnTo>
                    <a:pt x="16" y="106"/>
                  </a:lnTo>
                  <a:lnTo>
                    <a:pt x="16" y="0"/>
                  </a:lnTo>
                  <a:lnTo>
                    <a:pt x="42" y="0"/>
                  </a:lnTo>
                  <a:lnTo>
                    <a:pt x="42" y="29"/>
                  </a:lnTo>
                  <a:close/>
                  <a:moveTo>
                    <a:pt x="159" y="53"/>
                  </a:moveTo>
                  <a:lnTo>
                    <a:pt x="42" y="53"/>
                  </a:lnTo>
                  <a:lnTo>
                    <a:pt x="42" y="82"/>
                  </a:lnTo>
                  <a:lnTo>
                    <a:pt x="159" y="82"/>
                  </a:lnTo>
                  <a:lnTo>
                    <a:pt x="159" y="53"/>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1" name="그룹 30">
            <a:extLst>
              <a:ext uri="{FF2B5EF4-FFF2-40B4-BE49-F238E27FC236}">
                <a16:creationId xmlns:a16="http://schemas.microsoft.com/office/drawing/2014/main" id="{5D78AF3F-91B5-5917-EC0B-7EDBE6A687FA}"/>
              </a:ext>
            </a:extLst>
          </p:cNvPr>
          <p:cNvGrpSpPr/>
          <p:nvPr/>
        </p:nvGrpSpPr>
        <p:grpSpPr>
          <a:xfrm>
            <a:off x="13645027" y="3557587"/>
            <a:ext cx="1706562" cy="163513"/>
            <a:chOff x="5805488" y="3613151"/>
            <a:chExt cx="1706562" cy="163513"/>
          </a:xfrm>
        </p:grpSpPr>
        <p:sp>
          <p:nvSpPr>
            <p:cNvPr id="8" name="Freeform 8">
              <a:extLst>
                <a:ext uri="{FF2B5EF4-FFF2-40B4-BE49-F238E27FC236}">
                  <a16:creationId xmlns:a16="http://schemas.microsoft.com/office/drawing/2014/main" id="{6E14A84A-03FE-9C63-B14D-4271EB3B1322}"/>
                </a:ext>
              </a:extLst>
            </p:cNvPr>
            <p:cNvSpPr>
              <a:spLocks/>
            </p:cNvSpPr>
            <p:nvPr/>
          </p:nvSpPr>
          <p:spPr bwMode="auto">
            <a:xfrm>
              <a:off x="5805488" y="3617913"/>
              <a:ext cx="123825" cy="125413"/>
            </a:xfrm>
            <a:custGeom>
              <a:avLst/>
              <a:gdLst>
                <a:gd name="T0" fmla="*/ 78 w 78"/>
                <a:gd name="T1" fmla="*/ 0 h 79"/>
                <a:gd name="T2" fmla="*/ 78 w 78"/>
                <a:gd name="T3" fmla="*/ 79 h 79"/>
                <a:gd name="T4" fmla="*/ 66 w 78"/>
                <a:gd name="T5" fmla="*/ 79 h 79"/>
                <a:gd name="T6" fmla="*/ 66 w 78"/>
                <a:gd name="T7" fmla="*/ 16 h 79"/>
                <a:gd name="T8" fmla="*/ 45 w 78"/>
                <a:gd name="T9" fmla="*/ 79 h 79"/>
                <a:gd name="T10" fmla="*/ 33 w 78"/>
                <a:gd name="T11" fmla="*/ 79 h 79"/>
                <a:gd name="T12" fmla="*/ 14 w 78"/>
                <a:gd name="T13" fmla="*/ 16 h 79"/>
                <a:gd name="T14" fmla="*/ 14 w 78"/>
                <a:gd name="T15" fmla="*/ 79 h 79"/>
                <a:gd name="T16" fmla="*/ 0 w 78"/>
                <a:gd name="T17" fmla="*/ 79 h 79"/>
                <a:gd name="T18" fmla="*/ 0 w 78"/>
                <a:gd name="T19" fmla="*/ 0 h 79"/>
                <a:gd name="T20" fmla="*/ 19 w 78"/>
                <a:gd name="T21" fmla="*/ 0 h 79"/>
                <a:gd name="T22" fmla="*/ 40 w 78"/>
                <a:gd name="T23" fmla="*/ 62 h 79"/>
                <a:gd name="T24" fmla="*/ 59 w 78"/>
                <a:gd name="T25" fmla="*/ 0 h 79"/>
                <a:gd name="T26" fmla="*/ 78 w 78"/>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9">
                  <a:moveTo>
                    <a:pt x="78" y="0"/>
                  </a:moveTo>
                  <a:lnTo>
                    <a:pt x="78" y="79"/>
                  </a:lnTo>
                  <a:lnTo>
                    <a:pt x="66" y="79"/>
                  </a:lnTo>
                  <a:lnTo>
                    <a:pt x="66" y="16"/>
                  </a:lnTo>
                  <a:lnTo>
                    <a:pt x="45" y="79"/>
                  </a:lnTo>
                  <a:lnTo>
                    <a:pt x="33" y="79"/>
                  </a:lnTo>
                  <a:lnTo>
                    <a:pt x="14" y="16"/>
                  </a:lnTo>
                  <a:lnTo>
                    <a:pt x="14" y="79"/>
                  </a:lnTo>
                  <a:lnTo>
                    <a:pt x="0" y="79"/>
                  </a:lnTo>
                  <a:lnTo>
                    <a:pt x="0" y="0"/>
                  </a:lnTo>
                  <a:lnTo>
                    <a:pt x="19" y="0"/>
                  </a:lnTo>
                  <a:lnTo>
                    <a:pt x="40" y="62"/>
                  </a:lnTo>
                  <a:lnTo>
                    <a:pt x="59" y="0"/>
                  </a:lnTo>
                  <a:lnTo>
                    <a:pt x="78" y="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9" name="Freeform 9">
              <a:extLst>
                <a:ext uri="{FF2B5EF4-FFF2-40B4-BE49-F238E27FC236}">
                  <a16:creationId xmlns:a16="http://schemas.microsoft.com/office/drawing/2014/main" id="{974FD99F-05D0-E4E6-3239-5D1C0D1F5CF0}"/>
                </a:ext>
              </a:extLst>
            </p:cNvPr>
            <p:cNvSpPr>
              <a:spLocks noEditPoints="1"/>
            </p:cNvSpPr>
            <p:nvPr/>
          </p:nvSpPr>
          <p:spPr bwMode="auto">
            <a:xfrm>
              <a:off x="5953125" y="3613151"/>
              <a:ext cx="25400" cy="130175"/>
            </a:xfrm>
            <a:custGeom>
              <a:avLst/>
              <a:gdLst>
                <a:gd name="T0" fmla="*/ 7 w 7"/>
                <a:gd name="T1" fmla="*/ 4 h 34"/>
                <a:gd name="T2" fmla="*/ 6 w 7"/>
                <a:gd name="T3" fmla="*/ 6 h 34"/>
                <a:gd name="T4" fmla="*/ 3 w 7"/>
                <a:gd name="T5" fmla="*/ 7 h 34"/>
                <a:gd name="T6" fmla="*/ 1 w 7"/>
                <a:gd name="T7" fmla="*/ 6 h 34"/>
                <a:gd name="T8" fmla="*/ 0 w 7"/>
                <a:gd name="T9" fmla="*/ 4 h 34"/>
                <a:gd name="T10" fmla="*/ 1 w 7"/>
                <a:gd name="T11" fmla="*/ 1 h 34"/>
                <a:gd name="T12" fmla="*/ 3 w 7"/>
                <a:gd name="T13" fmla="*/ 0 h 34"/>
                <a:gd name="T14" fmla="*/ 6 w 7"/>
                <a:gd name="T15" fmla="*/ 1 h 34"/>
                <a:gd name="T16" fmla="*/ 7 w 7"/>
                <a:gd name="T17" fmla="*/ 4 h 34"/>
                <a:gd name="T18" fmla="*/ 0 w 7"/>
                <a:gd name="T19" fmla="*/ 10 h 34"/>
                <a:gd name="T20" fmla="*/ 6 w 7"/>
                <a:gd name="T21" fmla="*/ 10 h 34"/>
                <a:gd name="T22" fmla="*/ 6 w 7"/>
                <a:gd name="T23" fmla="*/ 34 h 34"/>
                <a:gd name="T24" fmla="*/ 0 w 7"/>
                <a:gd name="T25" fmla="*/ 34 h 34"/>
                <a:gd name="T26" fmla="*/ 0 w 7"/>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34">
                  <a:moveTo>
                    <a:pt x="7" y="4"/>
                  </a:moveTo>
                  <a:cubicBezTo>
                    <a:pt x="7" y="5"/>
                    <a:pt x="6" y="5"/>
                    <a:pt x="6" y="6"/>
                  </a:cubicBezTo>
                  <a:cubicBezTo>
                    <a:pt x="5" y="7"/>
                    <a:pt x="4" y="7"/>
                    <a:pt x="3" y="7"/>
                  </a:cubicBezTo>
                  <a:cubicBezTo>
                    <a:pt x="2" y="7"/>
                    <a:pt x="1" y="7"/>
                    <a:pt x="1" y="6"/>
                  </a:cubicBezTo>
                  <a:cubicBezTo>
                    <a:pt x="0" y="5"/>
                    <a:pt x="0" y="5"/>
                    <a:pt x="0" y="4"/>
                  </a:cubicBezTo>
                  <a:cubicBezTo>
                    <a:pt x="0" y="3"/>
                    <a:pt x="0" y="2"/>
                    <a:pt x="1" y="1"/>
                  </a:cubicBezTo>
                  <a:cubicBezTo>
                    <a:pt x="1" y="1"/>
                    <a:pt x="2" y="0"/>
                    <a:pt x="3" y="0"/>
                  </a:cubicBezTo>
                  <a:cubicBezTo>
                    <a:pt x="4" y="0"/>
                    <a:pt x="5" y="1"/>
                    <a:pt x="6" y="1"/>
                  </a:cubicBezTo>
                  <a:cubicBezTo>
                    <a:pt x="6" y="2"/>
                    <a:pt x="7" y="3"/>
                    <a:pt x="7" y="4"/>
                  </a:cubicBezTo>
                  <a:moveTo>
                    <a:pt x="0" y="10"/>
                  </a:moveTo>
                  <a:cubicBezTo>
                    <a:pt x="6" y="10"/>
                    <a:pt x="6" y="10"/>
                    <a:pt x="6" y="10"/>
                  </a:cubicBezTo>
                  <a:cubicBezTo>
                    <a:pt x="6" y="34"/>
                    <a:pt x="6" y="34"/>
                    <a:pt x="6" y="34"/>
                  </a:cubicBezTo>
                  <a:cubicBezTo>
                    <a:pt x="0" y="34"/>
                    <a:pt x="0" y="34"/>
                    <a:pt x="0" y="34"/>
                  </a:cubicBezTo>
                  <a:lnTo>
                    <a:pt x="0" y="1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Freeform 10">
              <a:extLst>
                <a:ext uri="{FF2B5EF4-FFF2-40B4-BE49-F238E27FC236}">
                  <a16:creationId xmlns:a16="http://schemas.microsoft.com/office/drawing/2014/main" id="{5B62527C-E534-6BEA-C87F-08F6F4050053}"/>
                </a:ext>
              </a:extLst>
            </p:cNvPr>
            <p:cNvSpPr>
              <a:spLocks/>
            </p:cNvSpPr>
            <p:nvPr/>
          </p:nvSpPr>
          <p:spPr bwMode="auto">
            <a:xfrm>
              <a:off x="5997575" y="3651251"/>
              <a:ext cx="79375" cy="92075"/>
            </a:xfrm>
            <a:custGeom>
              <a:avLst/>
              <a:gdLst>
                <a:gd name="T0" fmla="*/ 6 w 21"/>
                <a:gd name="T1" fmla="*/ 12 h 24"/>
                <a:gd name="T2" fmla="*/ 6 w 21"/>
                <a:gd name="T3" fmla="*/ 24 h 24"/>
                <a:gd name="T4" fmla="*/ 0 w 21"/>
                <a:gd name="T5" fmla="*/ 24 h 24"/>
                <a:gd name="T6" fmla="*/ 0 w 21"/>
                <a:gd name="T7" fmla="*/ 0 h 24"/>
                <a:gd name="T8" fmla="*/ 5 w 21"/>
                <a:gd name="T9" fmla="*/ 0 h 24"/>
                <a:gd name="T10" fmla="*/ 5 w 21"/>
                <a:gd name="T11" fmla="*/ 3 h 24"/>
                <a:gd name="T12" fmla="*/ 8 w 21"/>
                <a:gd name="T13" fmla="*/ 1 h 24"/>
                <a:gd name="T14" fmla="*/ 12 w 21"/>
                <a:gd name="T15" fmla="*/ 0 h 24"/>
                <a:gd name="T16" fmla="*/ 19 w 21"/>
                <a:gd name="T17" fmla="*/ 3 h 24"/>
                <a:gd name="T18" fmla="*/ 21 w 21"/>
                <a:gd name="T19" fmla="*/ 10 h 24"/>
                <a:gd name="T20" fmla="*/ 21 w 21"/>
                <a:gd name="T21" fmla="*/ 24 h 24"/>
                <a:gd name="T22" fmla="*/ 16 w 21"/>
                <a:gd name="T23" fmla="*/ 24 h 24"/>
                <a:gd name="T24" fmla="*/ 16 w 21"/>
                <a:gd name="T25" fmla="*/ 12 h 24"/>
                <a:gd name="T26" fmla="*/ 15 w 21"/>
                <a:gd name="T27" fmla="*/ 6 h 24"/>
                <a:gd name="T28" fmla="*/ 11 w 21"/>
                <a:gd name="T29" fmla="*/ 4 h 24"/>
                <a:gd name="T30" fmla="*/ 8 w 21"/>
                <a:gd name="T31" fmla="*/ 5 h 24"/>
                <a:gd name="T32" fmla="*/ 6 w 21"/>
                <a:gd name="T33" fmla="*/ 7 h 24"/>
                <a:gd name="T34" fmla="*/ 6 w 21"/>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4">
                  <a:moveTo>
                    <a:pt x="6" y="12"/>
                  </a:moveTo>
                  <a:cubicBezTo>
                    <a:pt x="6" y="24"/>
                    <a:pt x="6" y="24"/>
                    <a:pt x="6" y="24"/>
                  </a:cubicBezTo>
                  <a:cubicBezTo>
                    <a:pt x="0" y="24"/>
                    <a:pt x="0" y="24"/>
                    <a:pt x="0" y="24"/>
                  </a:cubicBezTo>
                  <a:cubicBezTo>
                    <a:pt x="0" y="0"/>
                    <a:pt x="0" y="0"/>
                    <a:pt x="0" y="0"/>
                  </a:cubicBezTo>
                  <a:cubicBezTo>
                    <a:pt x="5" y="0"/>
                    <a:pt x="5" y="0"/>
                    <a:pt x="5" y="0"/>
                  </a:cubicBezTo>
                  <a:cubicBezTo>
                    <a:pt x="5" y="3"/>
                    <a:pt x="5" y="3"/>
                    <a:pt x="5" y="3"/>
                  </a:cubicBezTo>
                  <a:cubicBezTo>
                    <a:pt x="6" y="2"/>
                    <a:pt x="7" y="2"/>
                    <a:pt x="8" y="1"/>
                  </a:cubicBezTo>
                  <a:cubicBezTo>
                    <a:pt x="9" y="0"/>
                    <a:pt x="11" y="0"/>
                    <a:pt x="12" y="0"/>
                  </a:cubicBezTo>
                  <a:cubicBezTo>
                    <a:pt x="15" y="0"/>
                    <a:pt x="17" y="1"/>
                    <a:pt x="19" y="3"/>
                  </a:cubicBezTo>
                  <a:cubicBezTo>
                    <a:pt x="20" y="5"/>
                    <a:pt x="21" y="7"/>
                    <a:pt x="21" y="10"/>
                  </a:cubicBezTo>
                  <a:cubicBezTo>
                    <a:pt x="21" y="24"/>
                    <a:pt x="21" y="24"/>
                    <a:pt x="21" y="24"/>
                  </a:cubicBezTo>
                  <a:cubicBezTo>
                    <a:pt x="16" y="24"/>
                    <a:pt x="16" y="24"/>
                    <a:pt x="16" y="24"/>
                  </a:cubicBezTo>
                  <a:cubicBezTo>
                    <a:pt x="16" y="12"/>
                    <a:pt x="16" y="12"/>
                    <a:pt x="16" y="12"/>
                  </a:cubicBezTo>
                  <a:cubicBezTo>
                    <a:pt x="16" y="9"/>
                    <a:pt x="15" y="7"/>
                    <a:pt x="15" y="6"/>
                  </a:cubicBezTo>
                  <a:cubicBezTo>
                    <a:pt x="14" y="5"/>
                    <a:pt x="13" y="4"/>
                    <a:pt x="11" y="4"/>
                  </a:cubicBezTo>
                  <a:cubicBezTo>
                    <a:pt x="10" y="4"/>
                    <a:pt x="9" y="4"/>
                    <a:pt x="8" y="5"/>
                  </a:cubicBezTo>
                  <a:cubicBezTo>
                    <a:pt x="7" y="6"/>
                    <a:pt x="7" y="6"/>
                    <a:pt x="6" y="7"/>
                  </a:cubicBezTo>
                  <a:cubicBezTo>
                    <a:pt x="6" y="9"/>
                    <a:pt x="6" y="10"/>
                    <a:pt x="6" y="12"/>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Freeform 11">
              <a:extLst>
                <a:ext uri="{FF2B5EF4-FFF2-40B4-BE49-F238E27FC236}">
                  <a16:creationId xmlns:a16="http://schemas.microsoft.com/office/drawing/2014/main" id="{56BA362F-4D7B-8129-E4A8-24284AB6A9DE}"/>
                </a:ext>
              </a:extLst>
            </p:cNvPr>
            <p:cNvSpPr>
              <a:spLocks noEditPoints="1"/>
            </p:cNvSpPr>
            <p:nvPr/>
          </p:nvSpPr>
          <p:spPr bwMode="auto">
            <a:xfrm>
              <a:off x="6099175" y="3613151"/>
              <a:ext cx="26988" cy="130175"/>
            </a:xfrm>
            <a:custGeom>
              <a:avLst/>
              <a:gdLst>
                <a:gd name="T0" fmla="*/ 7 w 7"/>
                <a:gd name="T1" fmla="*/ 4 h 34"/>
                <a:gd name="T2" fmla="*/ 6 w 7"/>
                <a:gd name="T3" fmla="*/ 6 h 34"/>
                <a:gd name="T4" fmla="*/ 3 w 7"/>
                <a:gd name="T5" fmla="*/ 7 h 34"/>
                <a:gd name="T6" fmla="*/ 1 w 7"/>
                <a:gd name="T7" fmla="*/ 6 h 34"/>
                <a:gd name="T8" fmla="*/ 0 w 7"/>
                <a:gd name="T9" fmla="*/ 4 h 34"/>
                <a:gd name="T10" fmla="*/ 1 w 7"/>
                <a:gd name="T11" fmla="*/ 1 h 34"/>
                <a:gd name="T12" fmla="*/ 3 w 7"/>
                <a:gd name="T13" fmla="*/ 0 h 34"/>
                <a:gd name="T14" fmla="*/ 6 w 7"/>
                <a:gd name="T15" fmla="*/ 1 h 34"/>
                <a:gd name="T16" fmla="*/ 7 w 7"/>
                <a:gd name="T17" fmla="*/ 4 h 34"/>
                <a:gd name="T18" fmla="*/ 0 w 7"/>
                <a:gd name="T19" fmla="*/ 10 h 34"/>
                <a:gd name="T20" fmla="*/ 6 w 7"/>
                <a:gd name="T21" fmla="*/ 10 h 34"/>
                <a:gd name="T22" fmla="*/ 6 w 7"/>
                <a:gd name="T23" fmla="*/ 34 h 34"/>
                <a:gd name="T24" fmla="*/ 0 w 7"/>
                <a:gd name="T25" fmla="*/ 34 h 34"/>
                <a:gd name="T26" fmla="*/ 0 w 7"/>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34">
                  <a:moveTo>
                    <a:pt x="7" y="4"/>
                  </a:moveTo>
                  <a:cubicBezTo>
                    <a:pt x="7" y="5"/>
                    <a:pt x="6" y="5"/>
                    <a:pt x="6" y="6"/>
                  </a:cubicBezTo>
                  <a:cubicBezTo>
                    <a:pt x="5" y="7"/>
                    <a:pt x="4" y="7"/>
                    <a:pt x="3" y="7"/>
                  </a:cubicBezTo>
                  <a:cubicBezTo>
                    <a:pt x="2" y="7"/>
                    <a:pt x="1" y="7"/>
                    <a:pt x="1" y="6"/>
                  </a:cubicBezTo>
                  <a:cubicBezTo>
                    <a:pt x="0" y="5"/>
                    <a:pt x="0" y="5"/>
                    <a:pt x="0" y="4"/>
                  </a:cubicBezTo>
                  <a:cubicBezTo>
                    <a:pt x="0" y="3"/>
                    <a:pt x="0" y="2"/>
                    <a:pt x="1" y="1"/>
                  </a:cubicBezTo>
                  <a:cubicBezTo>
                    <a:pt x="1" y="1"/>
                    <a:pt x="2" y="0"/>
                    <a:pt x="3" y="0"/>
                  </a:cubicBezTo>
                  <a:cubicBezTo>
                    <a:pt x="4" y="0"/>
                    <a:pt x="5" y="1"/>
                    <a:pt x="6" y="1"/>
                  </a:cubicBezTo>
                  <a:cubicBezTo>
                    <a:pt x="6" y="2"/>
                    <a:pt x="7" y="3"/>
                    <a:pt x="7" y="4"/>
                  </a:cubicBezTo>
                  <a:moveTo>
                    <a:pt x="0" y="10"/>
                  </a:moveTo>
                  <a:cubicBezTo>
                    <a:pt x="6" y="10"/>
                    <a:pt x="6" y="10"/>
                    <a:pt x="6" y="10"/>
                  </a:cubicBezTo>
                  <a:cubicBezTo>
                    <a:pt x="6" y="34"/>
                    <a:pt x="6" y="34"/>
                    <a:pt x="6" y="34"/>
                  </a:cubicBezTo>
                  <a:cubicBezTo>
                    <a:pt x="0" y="34"/>
                    <a:pt x="0" y="34"/>
                    <a:pt x="0" y="34"/>
                  </a:cubicBezTo>
                  <a:lnTo>
                    <a:pt x="0" y="1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12">
              <a:extLst>
                <a:ext uri="{FF2B5EF4-FFF2-40B4-BE49-F238E27FC236}">
                  <a16:creationId xmlns:a16="http://schemas.microsoft.com/office/drawing/2014/main" id="{E5F9EC8F-B01B-1397-6764-02AEB6C91AEF}"/>
                </a:ext>
              </a:extLst>
            </p:cNvPr>
            <p:cNvSpPr>
              <a:spLocks/>
            </p:cNvSpPr>
            <p:nvPr/>
          </p:nvSpPr>
          <p:spPr bwMode="auto">
            <a:xfrm>
              <a:off x="6137275" y="3651251"/>
              <a:ext cx="76200" cy="92075"/>
            </a:xfrm>
            <a:custGeom>
              <a:avLst/>
              <a:gdLst>
                <a:gd name="T0" fmla="*/ 0 w 20"/>
                <a:gd name="T1" fmla="*/ 19 h 24"/>
                <a:gd name="T2" fmla="*/ 3 w 20"/>
                <a:gd name="T3" fmla="*/ 16 h 24"/>
                <a:gd name="T4" fmla="*/ 7 w 20"/>
                <a:gd name="T5" fmla="*/ 19 h 24"/>
                <a:gd name="T6" fmla="*/ 10 w 20"/>
                <a:gd name="T7" fmla="*/ 20 h 24"/>
                <a:gd name="T8" fmla="*/ 13 w 20"/>
                <a:gd name="T9" fmla="*/ 19 h 24"/>
                <a:gd name="T10" fmla="*/ 14 w 20"/>
                <a:gd name="T11" fmla="*/ 17 h 24"/>
                <a:gd name="T12" fmla="*/ 13 w 20"/>
                <a:gd name="T13" fmla="*/ 15 h 24"/>
                <a:gd name="T14" fmla="*/ 10 w 20"/>
                <a:gd name="T15" fmla="*/ 14 h 24"/>
                <a:gd name="T16" fmla="*/ 6 w 20"/>
                <a:gd name="T17" fmla="*/ 13 h 24"/>
                <a:gd name="T18" fmla="*/ 2 w 20"/>
                <a:gd name="T19" fmla="*/ 10 h 24"/>
                <a:gd name="T20" fmla="*/ 1 w 20"/>
                <a:gd name="T21" fmla="*/ 7 h 24"/>
                <a:gd name="T22" fmla="*/ 4 w 20"/>
                <a:gd name="T23" fmla="*/ 2 h 24"/>
                <a:gd name="T24" fmla="*/ 10 w 20"/>
                <a:gd name="T25" fmla="*/ 0 h 24"/>
                <a:gd name="T26" fmla="*/ 17 w 20"/>
                <a:gd name="T27" fmla="*/ 2 h 24"/>
                <a:gd name="T28" fmla="*/ 19 w 20"/>
                <a:gd name="T29" fmla="*/ 4 h 24"/>
                <a:gd name="T30" fmla="*/ 15 w 20"/>
                <a:gd name="T31" fmla="*/ 7 h 24"/>
                <a:gd name="T32" fmla="*/ 14 w 20"/>
                <a:gd name="T33" fmla="*/ 5 h 24"/>
                <a:gd name="T34" fmla="*/ 10 w 20"/>
                <a:gd name="T35" fmla="*/ 4 h 24"/>
                <a:gd name="T36" fmla="*/ 8 w 20"/>
                <a:gd name="T37" fmla="*/ 5 h 24"/>
                <a:gd name="T38" fmla="*/ 7 w 20"/>
                <a:gd name="T39" fmla="*/ 6 h 24"/>
                <a:gd name="T40" fmla="*/ 8 w 20"/>
                <a:gd name="T41" fmla="*/ 8 h 24"/>
                <a:gd name="T42" fmla="*/ 11 w 20"/>
                <a:gd name="T43" fmla="*/ 9 h 24"/>
                <a:gd name="T44" fmla="*/ 13 w 20"/>
                <a:gd name="T45" fmla="*/ 10 h 24"/>
                <a:gd name="T46" fmla="*/ 18 w 20"/>
                <a:gd name="T47" fmla="*/ 13 h 24"/>
                <a:gd name="T48" fmla="*/ 20 w 20"/>
                <a:gd name="T49" fmla="*/ 17 h 24"/>
                <a:gd name="T50" fmla="*/ 17 w 20"/>
                <a:gd name="T51" fmla="*/ 22 h 24"/>
                <a:gd name="T52" fmla="*/ 10 w 20"/>
                <a:gd name="T53" fmla="*/ 24 h 24"/>
                <a:gd name="T54" fmla="*/ 3 w 20"/>
                <a:gd name="T55" fmla="*/ 23 h 24"/>
                <a:gd name="T56" fmla="*/ 0 w 20"/>
                <a:gd name="T5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0" y="19"/>
                  </a:moveTo>
                  <a:cubicBezTo>
                    <a:pt x="3" y="16"/>
                    <a:pt x="3" y="16"/>
                    <a:pt x="3" y="16"/>
                  </a:cubicBezTo>
                  <a:cubicBezTo>
                    <a:pt x="4" y="17"/>
                    <a:pt x="5" y="18"/>
                    <a:pt x="7" y="19"/>
                  </a:cubicBezTo>
                  <a:cubicBezTo>
                    <a:pt x="8" y="20"/>
                    <a:pt x="9" y="20"/>
                    <a:pt x="10" y="20"/>
                  </a:cubicBezTo>
                  <a:cubicBezTo>
                    <a:pt x="11" y="20"/>
                    <a:pt x="12" y="20"/>
                    <a:pt x="13" y="19"/>
                  </a:cubicBezTo>
                  <a:cubicBezTo>
                    <a:pt x="14" y="19"/>
                    <a:pt x="14" y="18"/>
                    <a:pt x="14" y="17"/>
                  </a:cubicBezTo>
                  <a:cubicBezTo>
                    <a:pt x="14" y="17"/>
                    <a:pt x="14" y="16"/>
                    <a:pt x="13" y="15"/>
                  </a:cubicBezTo>
                  <a:cubicBezTo>
                    <a:pt x="12" y="15"/>
                    <a:pt x="11" y="15"/>
                    <a:pt x="10" y="14"/>
                  </a:cubicBezTo>
                  <a:cubicBezTo>
                    <a:pt x="9" y="14"/>
                    <a:pt x="8" y="13"/>
                    <a:pt x="6" y="13"/>
                  </a:cubicBezTo>
                  <a:cubicBezTo>
                    <a:pt x="5" y="12"/>
                    <a:pt x="3" y="11"/>
                    <a:pt x="2" y="10"/>
                  </a:cubicBezTo>
                  <a:cubicBezTo>
                    <a:pt x="2" y="9"/>
                    <a:pt x="1" y="8"/>
                    <a:pt x="1" y="7"/>
                  </a:cubicBezTo>
                  <a:cubicBezTo>
                    <a:pt x="1" y="5"/>
                    <a:pt x="2" y="3"/>
                    <a:pt x="4" y="2"/>
                  </a:cubicBezTo>
                  <a:cubicBezTo>
                    <a:pt x="6" y="0"/>
                    <a:pt x="8" y="0"/>
                    <a:pt x="10" y="0"/>
                  </a:cubicBezTo>
                  <a:cubicBezTo>
                    <a:pt x="13" y="0"/>
                    <a:pt x="15" y="0"/>
                    <a:pt x="17" y="2"/>
                  </a:cubicBezTo>
                  <a:cubicBezTo>
                    <a:pt x="18" y="2"/>
                    <a:pt x="18" y="3"/>
                    <a:pt x="19" y="4"/>
                  </a:cubicBezTo>
                  <a:cubicBezTo>
                    <a:pt x="15" y="7"/>
                    <a:pt x="15" y="7"/>
                    <a:pt x="15" y="7"/>
                  </a:cubicBezTo>
                  <a:cubicBezTo>
                    <a:pt x="15" y="7"/>
                    <a:pt x="14" y="6"/>
                    <a:pt x="14" y="5"/>
                  </a:cubicBezTo>
                  <a:cubicBezTo>
                    <a:pt x="13" y="5"/>
                    <a:pt x="12" y="4"/>
                    <a:pt x="10" y="4"/>
                  </a:cubicBezTo>
                  <a:cubicBezTo>
                    <a:pt x="9" y="4"/>
                    <a:pt x="8" y="4"/>
                    <a:pt x="8" y="5"/>
                  </a:cubicBezTo>
                  <a:cubicBezTo>
                    <a:pt x="7" y="5"/>
                    <a:pt x="7" y="6"/>
                    <a:pt x="7" y="6"/>
                  </a:cubicBezTo>
                  <a:cubicBezTo>
                    <a:pt x="7" y="7"/>
                    <a:pt x="7" y="8"/>
                    <a:pt x="8" y="8"/>
                  </a:cubicBezTo>
                  <a:cubicBezTo>
                    <a:pt x="9" y="9"/>
                    <a:pt x="10" y="9"/>
                    <a:pt x="11" y="9"/>
                  </a:cubicBezTo>
                  <a:cubicBezTo>
                    <a:pt x="12" y="10"/>
                    <a:pt x="12" y="10"/>
                    <a:pt x="13" y="10"/>
                  </a:cubicBezTo>
                  <a:cubicBezTo>
                    <a:pt x="15" y="11"/>
                    <a:pt x="17" y="12"/>
                    <a:pt x="18" y="13"/>
                  </a:cubicBezTo>
                  <a:cubicBezTo>
                    <a:pt x="19" y="14"/>
                    <a:pt x="20" y="16"/>
                    <a:pt x="20" y="17"/>
                  </a:cubicBezTo>
                  <a:cubicBezTo>
                    <a:pt x="20" y="19"/>
                    <a:pt x="19" y="21"/>
                    <a:pt x="17" y="22"/>
                  </a:cubicBezTo>
                  <a:cubicBezTo>
                    <a:pt x="15" y="24"/>
                    <a:pt x="13" y="24"/>
                    <a:pt x="10" y="24"/>
                  </a:cubicBezTo>
                  <a:cubicBezTo>
                    <a:pt x="7" y="24"/>
                    <a:pt x="5" y="24"/>
                    <a:pt x="3" y="23"/>
                  </a:cubicBezTo>
                  <a:cubicBezTo>
                    <a:pt x="2" y="22"/>
                    <a:pt x="1" y="21"/>
                    <a:pt x="0" y="19"/>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13">
              <a:extLst>
                <a:ext uri="{FF2B5EF4-FFF2-40B4-BE49-F238E27FC236}">
                  <a16:creationId xmlns:a16="http://schemas.microsoft.com/office/drawing/2014/main" id="{4CEA29EC-F637-F679-7B00-B6853362F1BB}"/>
                </a:ext>
              </a:extLst>
            </p:cNvPr>
            <p:cNvSpPr>
              <a:spLocks/>
            </p:cNvSpPr>
            <p:nvPr/>
          </p:nvSpPr>
          <p:spPr bwMode="auto">
            <a:xfrm>
              <a:off x="6216650" y="3624263"/>
              <a:ext cx="57150" cy="119063"/>
            </a:xfrm>
            <a:custGeom>
              <a:avLst/>
              <a:gdLst>
                <a:gd name="T0" fmla="*/ 10 w 15"/>
                <a:gd name="T1" fmla="*/ 0 h 31"/>
                <a:gd name="T2" fmla="*/ 10 w 15"/>
                <a:gd name="T3" fmla="*/ 7 h 31"/>
                <a:gd name="T4" fmla="*/ 15 w 15"/>
                <a:gd name="T5" fmla="*/ 7 h 31"/>
                <a:gd name="T6" fmla="*/ 15 w 15"/>
                <a:gd name="T7" fmla="*/ 12 h 31"/>
                <a:gd name="T8" fmla="*/ 10 w 15"/>
                <a:gd name="T9" fmla="*/ 12 h 31"/>
                <a:gd name="T10" fmla="*/ 10 w 15"/>
                <a:gd name="T11" fmla="*/ 24 h 31"/>
                <a:gd name="T12" fmla="*/ 11 w 15"/>
                <a:gd name="T13" fmla="*/ 26 h 31"/>
                <a:gd name="T14" fmla="*/ 13 w 15"/>
                <a:gd name="T15" fmla="*/ 27 h 31"/>
                <a:gd name="T16" fmla="*/ 15 w 15"/>
                <a:gd name="T17" fmla="*/ 27 h 31"/>
                <a:gd name="T18" fmla="*/ 15 w 15"/>
                <a:gd name="T19" fmla="*/ 31 h 31"/>
                <a:gd name="T20" fmla="*/ 12 w 15"/>
                <a:gd name="T21" fmla="*/ 31 h 31"/>
                <a:gd name="T22" fmla="*/ 6 w 15"/>
                <a:gd name="T23" fmla="*/ 29 h 31"/>
                <a:gd name="T24" fmla="*/ 5 w 15"/>
                <a:gd name="T25" fmla="*/ 24 h 31"/>
                <a:gd name="T26" fmla="*/ 5 w 15"/>
                <a:gd name="T27" fmla="*/ 12 h 31"/>
                <a:gd name="T28" fmla="*/ 0 w 15"/>
                <a:gd name="T29" fmla="*/ 12 h 31"/>
                <a:gd name="T30" fmla="*/ 0 w 15"/>
                <a:gd name="T31" fmla="*/ 7 h 31"/>
                <a:gd name="T32" fmla="*/ 5 w 15"/>
                <a:gd name="T33" fmla="*/ 7 h 31"/>
                <a:gd name="T34" fmla="*/ 5 w 15"/>
                <a:gd name="T35" fmla="*/ 0 h 31"/>
                <a:gd name="T36" fmla="*/ 10 w 15"/>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31">
                  <a:moveTo>
                    <a:pt x="10" y="0"/>
                  </a:moveTo>
                  <a:cubicBezTo>
                    <a:pt x="10" y="7"/>
                    <a:pt x="10" y="7"/>
                    <a:pt x="10" y="7"/>
                  </a:cubicBezTo>
                  <a:cubicBezTo>
                    <a:pt x="15" y="7"/>
                    <a:pt x="15" y="7"/>
                    <a:pt x="15" y="7"/>
                  </a:cubicBezTo>
                  <a:cubicBezTo>
                    <a:pt x="15" y="12"/>
                    <a:pt x="15" y="12"/>
                    <a:pt x="15" y="12"/>
                  </a:cubicBezTo>
                  <a:cubicBezTo>
                    <a:pt x="10" y="12"/>
                    <a:pt x="10" y="12"/>
                    <a:pt x="10" y="12"/>
                  </a:cubicBezTo>
                  <a:cubicBezTo>
                    <a:pt x="10" y="24"/>
                    <a:pt x="10" y="24"/>
                    <a:pt x="10" y="24"/>
                  </a:cubicBezTo>
                  <a:cubicBezTo>
                    <a:pt x="10" y="25"/>
                    <a:pt x="10" y="26"/>
                    <a:pt x="11" y="26"/>
                  </a:cubicBezTo>
                  <a:cubicBezTo>
                    <a:pt x="11" y="26"/>
                    <a:pt x="12" y="27"/>
                    <a:pt x="13" y="27"/>
                  </a:cubicBezTo>
                  <a:cubicBezTo>
                    <a:pt x="15" y="27"/>
                    <a:pt x="15" y="27"/>
                    <a:pt x="15" y="27"/>
                  </a:cubicBezTo>
                  <a:cubicBezTo>
                    <a:pt x="15" y="31"/>
                    <a:pt x="15" y="31"/>
                    <a:pt x="15" y="31"/>
                  </a:cubicBezTo>
                  <a:cubicBezTo>
                    <a:pt x="12" y="31"/>
                    <a:pt x="12" y="31"/>
                    <a:pt x="12" y="31"/>
                  </a:cubicBezTo>
                  <a:cubicBezTo>
                    <a:pt x="9" y="31"/>
                    <a:pt x="7" y="30"/>
                    <a:pt x="6" y="29"/>
                  </a:cubicBezTo>
                  <a:cubicBezTo>
                    <a:pt x="5" y="28"/>
                    <a:pt x="5" y="26"/>
                    <a:pt x="5" y="24"/>
                  </a:cubicBezTo>
                  <a:cubicBezTo>
                    <a:pt x="5" y="12"/>
                    <a:pt x="5" y="12"/>
                    <a:pt x="5" y="12"/>
                  </a:cubicBezTo>
                  <a:cubicBezTo>
                    <a:pt x="0" y="12"/>
                    <a:pt x="0" y="12"/>
                    <a:pt x="0" y="12"/>
                  </a:cubicBezTo>
                  <a:cubicBezTo>
                    <a:pt x="0" y="7"/>
                    <a:pt x="0" y="7"/>
                    <a:pt x="0" y="7"/>
                  </a:cubicBezTo>
                  <a:cubicBezTo>
                    <a:pt x="5" y="7"/>
                    <a:pt x="5" y="7"/>
                    <a:pt x="5" y="7"/>
                  </a:cubicBezTo>
                  <a:cubicBezTo>
                    <a:pt x="5" y="0"/>
                    <a:pt x="5" y="0"/>
                    <a:pt x="5" y="0"/>
                  </a:cubicBezTo>
                  <a:lnTo>
                    <a:pt x="10" y="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Freeform 14">
              <a:extLst>
                <a:ext uri="{FF2B5EF4-FFF2-40B4-BE49-F238E27FC236}">
                  <a16:creationId xmlns:a16="http://schemas.microsoft.com/office/drawing/2014/main" id="{321C1191-A10D-B8A2-654E-C8889A90908D}"/>
                </a:ext>
              </a:extLst>
            </p:cNvPr>
            <p:cNvSpPr>
              <a:spLocks/>
            </p:cNvSpPr>
            <p:nvPr/>
          </p:nvSpPr>
          <p:spPr bwMode="auto">
            <a:xfrm>
              <a:off x="6288088" y="3651251"/>
              <a:ext cx="49213" cy="92075"/>
            </a:xfrm>
            <a:custGeom>
              <a:avLst/>
              <a:gdLst>
                <a:gd name="T0" fmla="*/ 0 w 13"/>
                <a:gd name="T1" fmla="*/ 24 h 24"/>
                <a:gd name="T2" fmla="*/ 0 w 13"/>
                <a:gd name="T3" fmla="*/ 0 h 24"/>
                <a:gd name="T4" fmla="*/ 5 w 13"/>
                <a:gd name="T5" fmla="*/ 0 h 24"/>
                <a:gd name="T6" fmla="*/ 5 w 13"/>
                <a:gd name="T7" fmla="*/ 4 h 24"/>
                <a:gd name="T8" fmla="*/ 8 w 13"/>
                <a:gd name="T9" fmla="*/ 1 h 24"/>
                <a:gd name="T10" fmla="*/ 13 w 13"/>
                <a:gd name="T11" fmla="*/ 0 h 24"/>
                <a:gd name="T12" fmla="*/ 13 w 13"/>
                <a:gd name="T13" fmla="*/ 0 h 24"/>
                <a:gd name="T14" fmla="*/ 13 w 13"/>
                <a:gd name="T15" fmla="*/ 5 h 24"/>
                <a:gd name="T16" fmla="*/ 13 w 13"/>
                <a:gd name="T17" fmla="*/ 5 h 24"/>
                <a:gd name="T18" fmla="*/ 8 w 13"/>
                <a:gd name="T19" fmla="*/ 7 h 24"/>
                <a:gd name="T20" fmla="*/ 6 w 13"/>
                <a:gd name="T21" fmla="*/ 13 h 24"/>
                <a:gd name="T22" fmla="*/ 6 w 13"/>
                <a:gd name="T23" fmla="*/ 24 h 24"/>
                <a:gd name="T24" fmla="*/ 0 w 13"/>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4"/>
                  </a:moveTo>
                  <a:cubicBezTo>
                    <a:pt x="0" y="0"/>
                    <a:pt x="0" y="0"/>
                    <a:pt x="0" y="0"/>
                  </a:cubicBezTo>
                  <a:cubicBezTo>
                    <a:pt x="5" y="0"/>
                    <a:pt x="5" y="0"/>
                    <a:pt x="5" y="0"/>
                  </a:cubicBezTo>
                  <a:cubicBezTo>
                    <a:pt x="5" y="4"/>
                    <a:pt x="5" y="4"/>
                    <a:pt x="5" y="4"/>
                  </a:cubicBezTo>
                  <a:cubicBezTo>
                    <a:pt x="6" y="3"/>
                    <a:pt x="7" y="2"/>
                    <a:pt x="8" y="1"/>
                  </a:cubicBezTo>
                  <a:cubicBezTo>
                    <a:pt x="10" y="0"/>
                    <a:pt x="11" y="0"/>
                    <a:pt x="13" y="0"/>
                  </a:cubicBezTo>
                  <a:cubicBezTo>
                    <a:pt x="13" y="0"/>
                    <a:pt x="13" y="0"/>
                    <a:pt x="13" y="0"/>
                  </a:cubicBezTo>
                  <a:cubicBezTo>
                    <a:pt x="13" y="5"/>
                    <a:pt x="13" y="5"/>
                    <a:pt x="13" y="5"/>
                  </a:cubicBezTo>
                  <a:cubicBezTo>
                    <a:pt x="13" y="5"/>
                    <a:pt x="13" y="5"/>
                    <a:pt x="13" y="5"/>
                  </a:cubicBezTo>
                  <a:cubicBezTo>
                    <a:pt x="11" y="5"/>
                    <a:pt x="9" y="5"/>
                    <a:pt x="8" y="7"/>
                  </a:cubicBezTo>
                  <a:cubicBezTo>
                    <a:pt x="6" y="8"/>
                    <a:pt x="6" y="10"/>
                    <a:pt x="6" y="13"/>
                  </a:cubicBezTo>
                  <a:cubicBezTo>
                    <a:pt x="6" y="24"/>
                    <a:pt x="6" y="24"/>
                    <a:pt x="6" y="24"/>
                  </a:cubicBezTo>
                  <a:lnTo>
                    <a:pt x="0" y="24"/>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5" name="Freeform 15">
              <a:extLst>
                <a:ext uri="{FF2B5EF4-FFF2-40B4-BE49-F238E27FC236}">
                  <a16:creationId xmlns:a16="http://schemas.microsoft.com/office/drawing/2014/main" id="{EE793984-5277-DDD1-ADE0-FEB5F7CFC50D}"/>
                </a:ext>
              </a:extLst>
            </p:cNvPr>
            <p:cNvSpPr>
              <a:spLocks/>
            </p:cNvSpPr>
            <p:nvPr/>
          </p:nvSpPr>
          <p:spPr bwMode="auto">
            <a:xfrm>
              <a:off x="6345238" y="3651251"/>
              <a:ext cx="90488" cy="125413"/>
            </a:xfrm>
            <a:custGeom>
              <a:avLst/>
              <a:gdLst>
                <a:gd name="T0" fmla="*/ 24 w 57"/>
                <a:gd name="T1" fmla="*/ 55 h 79"/>
                <a:gd name="T2" fmla="*/ 0 w 57"/>
                <a:gd name="T3" fmla="*/ 0 h 79"/>
                <a:gd name="T4" fmla="*/ 14 w 57"/>
                <a:gd name="T5" fmla="*/ 0 h 79"/>
                <a:gd name="T6" fmla="*/ 29 w 57"/>
                <a:gd name="T7" fmla="*/ 39 h 79"/>
                <a:gd name="T8" fmla="*/ 45 w 57"/>
                <a:gd name="T9" fmla="*/ 0 h 79"/>
                <a:gd name="T10" fmla="*/ 57 w 57"/>
                <a:gd name="T11" fmla="*/ 0 h 79"/>
                <a:gd name="T12" fmla="*/ 26 w 57"/>
                <a:gd name="T13" fmla="*/ 79 h 79"/>
                <a:gd name="T14" fmla="*/ 14 w 57"/>
                <a:gd name="T15" fmla="*/ 79 h 79"/>
                <a:gd name="T16" fmla="*/ 24 w 57"/>
                <a:gd name="T17"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9">
                  <a:moveTo>
                    <a:pt x="24" y="55"/>
                  </a:moveTo>
                  <a:lnTo>
                    <a:pt x="0" y="0"/>
                  </a:lnTo>
                  <a:lnTo>
                    <a:pt x="14" y="0"/>
                  </a:lnTo>
                  <a:lnTo>
                    <a:pt x="29" y="39"/>
                  </a:lnTo>
                  <a:lnTo>
                    <a:pt x="45" y="0"/>
                  </a:lnTo>
                  <a:lnTo>
                    <a:pt x="57" y="0"/>
                  </a:lnTo>
                  <a:lnTo>
                    <a:pt x="26" y="79"/>
                  </a:lnTo>
                  <a:lnTo>
                    <a:pt x="14" y="79"/>
                  </a:lnTo>
                  <a:lnTo>
                    <a:pt x="24" y="55"/>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6" name="Freeform 16">
              <a:extLst>
                <a:ext uri="{FF2B5EF4-FFF2-40B4-BE49-F238E27FC236}">
                  <a16:creationId xmlns:a16="http://schemas.microsoft.com/office/drawing/2014/main" id="{27D3A137-AEB8-F4A3-B1F9-CB60A085A386}"/>
                </a:ext>
              </a:extLst>
            </p:cNvPr>
            <p:cNvSpPr>
              <a:spLocks noEditPoints="1"/>
            </p:cNvSpPr>
            <p:nvPr/>
          </p:nvSpPr>
          <p:spPr bwMode="auto">
            <a:xfrm>
              <a:off x="6488113" y="3651251"/>
              <a:ext cx="95250" cy="92075"/>
            </a:xfrm>
            <a:custGeom>
              <a:avLst/>
              <a:gdLst>
                <a:gd name="T0" fmla="*/ 12 w 25"/>
                <a:gd name="T1" fmla="*/ 24 h 24"/>
                <a:gd name="T2" fmla="*/ 3 w 25"/>
                <a:gd name="T3" fmla="*/ 21 h 24"/>
                <a:gd name="T4" fmla="*/ 0 w 25"/>
                <a:gd name="T5" fmla="*/ 12 h 24"/>
                <a:gd name="T6" fmla="*/ 3 w 25"/>
                <a:gd name="T7" fmla="*/ 3 h 24"/>
                <a:gd name="T8" fmla="*/ 12 w 25"/>
                <a:gd name="T9" fmla="*/ 0 h 24"/>
                <a:gd name="T10" fmla="*/ 21 w 25"/>
                <a:gd name="T11" fmla="*/ 3 h 24"/>
                <a:gd name="T12" fmla="*/ 25 w 25"/>
                <a:gd name="T13" fmla="*/ 12 h 24"/>
                <a:gd name="T14" fmla="*/ 21 w 25"/>
                <a:gd name="T15" fmla="*/ 21 h 24"/>
                <a:gd name="T16" fmla="*/ 12 w 25"/>
                <a:gd name="T17" fmla="*/ 24 h 24"/>
                <a:gd name="T18" fmla="*/ 12 w 25"/>
                <a:gd name="T19" fmla="*/ 20 h 24"/>
                <a:gd name="T20" fmla="*/ 17 w 25"/>
                <a:gd name="T21" fmla="*/ 18 h 24"/>
                <a:gd name="T22" fmla="*/ 19 w 25"/>
                <a:gd name="T23" fmla="*/ 12 h 24"/>
                <a:gd name="T24" fmla="*/ 17 w 25"/>
                <a:gd name="T25" fmla="*/ 6 h 24"/>
                <a:gd name="T26" fmla="*/ 12 w 25"/>
                <a:gd name="T27" fmla="*/ 4 h 24"/>
                <a:gd name="T28" fmla="*/ 7 w 25"/>
                <a:gd name="T29" fmla="*/ 6 h 24"/>
                <a:gd name="T30" fmla="*/ 5 w 25"/>
                <a:gd name="T31" fmla="*/ 12 h 24"/>
                <a:gd name="T32" fmla="*/ 7 w 25"/>
                <a:gd name="T33" fmla="*/ 18 h 24"/>
                <a:gd name="T34" fmla="*/ 12 w 25"/>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12" y="24"/>
                  </a:moveTo>
                  <a:cubicBezTo>
                    <a:pt x="9" y="24"/>
                    <a:pt x="6" y="23"/>
                    <a:pt x="3" y="21"/>
                  </a:cubicBezTo>
                  <a:cubicBezTo>
                    <a:pt x="1" y="18"/>
                    <a:pt x="0" y="16"/>
                    <a:pt x="0" y="12"/>
                  </a:cubicBezTo>
                  <a:cubicBezTo>
                    <a:pt x="0" y="9"/>
                    <a:pt x="1" y="6"/>
                    <a:pt x="3" y="3"/>
                  </a:cubicBezTo>
                  <a:cubicBezTo>
                    <a:pt x="6" y="1"/>
                    <a:pt x="9" y="0"/>
                    <a:pt x="12" y="0"/>
                  </a:cubicBezTo>
                  <a:cubicBezTo>
                    <a:pt x="16" y="0"/>
                    <a:pt x="19" y="1"/>
                    <a:pt x="21" y="3"/>
                  </a:cubicBezTo>
                  <a:cubicBezTo>
                    <a:pt x="23" y="6"/>
                    <a:pt x="25" y="9"/>
                    <a:pt x="25" y="12"/>
                  </a:cubicBezTo>
                  <a:cubicBezTo>
                    <a:pt x="25" y="16"/>
                    <a:pt x="23" y="18"/>
                    <a:pt x="21" y="21"/>
                  </a:cubicBezTo>
                  <a:cubicBezTo>
                    <a:pt x="19" y="23"/>
                    <a:pt x="16" y="24"/>
                    <a:pt x="12" y="24"/>
                  </a:cubicBezTo>
                  <a:moveTo>
                    <a:pt x="12" y="20"/>
                  </a:moveTo>
                  <a:cubicBezTo>
                    <a:pt x="14" y="20"/>
                    <a:pt x="16" y="19"/>
                    <a:pt x="17" y="18"/>
                  </a:cubicBezTo>
                  <a:cubicBezTo>
                    <a:pt x="18" y="16"/>
                    <a:pt x="19" y="14"/>
                    <a:pt x="19" y="12"/>
                  </a:cubicBezTo>
                  <a:cubicBezTo>
                    <a:pt x="19" y="10"/>
                    <a:pt x="18" y="8"/>
                    <a:pt x="17" y="6"/>
                  </a:cubicBezTo>
                  <a:cubicBezTo>
                    <a:pt x="16" y="5"/>
                    <a:pt x="14" y="4"/>
                    <a:pt x="12" y="4"/>
                  </a:cubicBezTo>
                  <a:cubicBezTo>
                    <a:pt x="10" y="4"/>
                    <a:pt x="9" y="5"/>
                    <a:pt x="7" y="6"/>
                  </a:cubicBezTo>
                  <a:cubicBezTo>
                    <a:pt x="6" y="8"/>
                    <a:pt x="5" y="10"/>
                    <a:pt x="5" y="12"/>
                  </a:cubicBezTo>
                  <a:cubicBezTo>
                    <a:pt x="5" y="14"/>
                    <a:pt x="6" y="16"/>
                    <a:pt x="7" y="18"/>
                  </a:cubicBezTo>
                  <a:cubicBezTo>
                    <a:pt x="9" y="19"/>
                    <a:pt x="10" y="20"/>
                    <a:pt x="12" y="20"/>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17">
              <a:extLst>
                <a:ext uri="{FF2B5EF4-FFF2-40B4-BE49-F238E27FC236}">
                  <a16:creationId xmlns:a16="http://schemas.microsoft.com/office/drawing/2014/main" id="{4738D247-988B-6A76-E21B-749A9C048540}"/>
                </a:ext>
              </a:extLst>
            </p:cNvPr>
            <p:cNvSpPr>
              <a:spLocks/>
            </p:cNvSpPr>
            <p:nvPr/>
          </p:nvSpPr>
          <p:spPr bwMode="auto">
            <a:xfrm>
              <a:off x="6586538" y="3617913"/>
              <a:ext cx="53975" cy="125413"/>
            </a:xfrm>
            <a:custGeom>
              <a:avLst/>
              <a:gdLst>
                <a:gd name="T0" fmla="*/ 4 w 14"/>
                <a:gd name="T1" fmla="*/ 7 h 33"/>
                <a:gd name="T2" fmla="*/ 6 w 14"/>
                <a:gd name="T3" fmla="*/ 2 h 33"/>
                <a:gd name="T4" fmla="*/ 12 w 14"/>
                <a:gd name="T5" fmla="*/ 0 h 33"/>
                <a:gd name="T6" fmla="*/ 14 w 14"/>
                <a:gd name="T7" fmla="*/ 0 h 33"/>
                <a:gd name="T8" fmla="*/ 14 w 14"/>
                <a:gd name="T9" fmla="*/ 4 h 33"/>
                <a:gd name="T10" fmla="*/ 13 w 14"/>
                <a:gd name="T11" fmla="*/ 4 h 33"/>
                <a:gd name="T12" fmla="*/ 10 w 14"/>
                <a:gd name="T13" fmla="*/ 5 h 33"/>
                <a:gd name="T14" fmla="*/ 10 w 14"/>
                <a:gd name="T15" fmla="*/ 7 h 33"/>
                <a:gd name="T16" fmla="*/ 10 w 14"/>
                <a:gd name="T17" fmla="*/ 9 h 33"/>
                <a:gd name="T18" fmla="*/ 14 w 14"/>
                <a:gd name="T19" fmla="*/ 9 h 33"/>
                <a:gd name="T20" fmla="*/ 14 w 14"/>
                <a:gd name="T21" fmla="*/ 14 h 33"/>
                <a:gd name="T22" fmla="*/ 10 w 14"/>
                <a:gd name="T23" fmla="*/ 14 h 33"/>
                <a:gd name="T24" fmla="*/ 10 w 14"/>
                <a:gd name="T25" fmla="*/ 33 h 33"/>
                <a:gd name="T26" fmla="*/ 4 w 14"/>
                <a:gd name="T27" fmla="*/ 33 h 33"/>
                <a:gd name="T28" fmla="*/ 4 w 14"/>
                <a:gd name="T29" fmla="*/ 14 h 33"/>
                <a:gd name="T30" fmla="*/ 0 w 14"/>
                <a:gd name="T31" fmla="*/ 14 h 33"/>
                <a:gd name="T32" fmla="*/ 0 w 14"/>
                <a:gd name="T33" fmla="*/ 9 h 33"/>
                <a:gd name="T34" fmla="*/ 4 w 14"/>
                <a:gd name="T35" fmla="*/ 9 h 33"/>
                <a:gd name="T36" fmla="*/ 4 w 14"/>
                <a:gd name="T3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3">
                  <a:moveTo>
                    <a:pt x="4" y="7"/>
                  </a:moveTo>
                  <a:cubicBezTo>
                    <a:pt x="4" y="5"/>
                    <a:pt x="5" y="3"/>
                    <a:pt x="6" y="2"/>
                  </a:cubicBezTo>
                  <a:cubicBezTo>
                    <a:pt x="7" y="1"/>
                    <a:pt x="9" y="0"/>
                    <a:pt x="12" y="0"/>
                  </a:cubicBezTo>
                  <a:cubicBezTo>
                    <a:pt x="14" y="0"/>
                    <a:pt x="14" y="0"/>
                    <a:pt x="14" y="0"/>
                  </a:cubicBezTo>
                  <a:cubicBezTo>
                    <a:pt x="14" y="4"/>
                    <a:pt x="14" y="4"/>
                    <a:pt x="14" y="4"/>
                  </a:cubicBezTo>
                  <a:cubicBezTo>
                    <a:pt x="13" y="4"/>
                    <a:pt x="13" y="4"/>
                    <a:pt x="13" y="4"/>
                  </a:cubicBezTo>
                  <a:cubicBezTo>
                    <a:pt x="12" y="4"/>
                    <a:pt x="11" y="5"/>
                    <a:pt x="10" y="5"/>
                  </a:cubicBezTo>
                  <a:cubicBezTo>
                    <a:pt x="10" y="5"/>
                    <a:pt x="10" y="6"/>
                    <a:pt x="10" y="7"/>
                  </a:cubicBezTo>
                  <a:cubicBezTo>
                    <a:pt x="10" y="9"/>
                    <a:pt x="10" y="9"/>
                    <a:pt x="10" y="9"/>
                  </a:cubicBezTo>
                  <a:cubicBezTo>
                    <a:pt x="14" y="9"/>
                    <a:pt x="14" y="9"/>
                    <a:pt x="14" y="9"/>
                  </a:cubicBezTo>
                  <a:cubicBezTo>
                    <a:pt x="14" y="14"/>
                    <a:pt x="14" y="14"/>
                    <a:pt x="14" y="14"/>
                  </a:cubicBezTo>
                  <a:cubicBezTo>
                    <a:pt x="10" y="14"/>
                    <a:pt x="10" y="14"/>
                    <a:pt x="10" y="14"/>
                  </a:cubicBezTo>
                  <a:cubicBezTo>
                    <a:pt x="10" y="33"/>
                    <a:pt x="10" y="33"/>
                    <a:pt x="10" y="33"/>
                  </a:cubicBezTo>
                  <a:cubicBezTo>
                    <a:pt x="4" y="33"/>
                    <a:pt x="4" y="33"/>
                    <a:pt x="4" y="33"/>
                  </a:cubicBezTo>
                  <a:cubicBezTo>
                    <a:pt x="4" y="14"/>
                    <a:pt x="4" y="14"/>
                    <a:pt x="4" y="14"/>
                  </a:cubicBezTo>
                  <a:cubicBezTo>
                    <a:pt x="0" y="14"/>
                    <a:pt x="0" y="14"/>
                    <a:pt x="0" y="14"/>
                  </a:cubicBezTo>
                  <a:cubicBezTo>
                    <a:pt x="0" y="9"/>
                    <a:pt x="0" y="9"/>
                    <a:pt x="0" y="9"/>
                  </a:cubicBezTo>
                  <a:cubicBezTo>
                    <a:pt x="4" y="9"/>
                    <a:pt x="4" y="9"/>
                    <a:pt x="4" y="9"/>
                  </a:cubicBezTo>
                  <a:lnTo>
                    <a:pt x="4" y="7"/>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Freeform 18">
              <a:extLst>
                <a:ext uri="{FF2B5EF4-FFF2-40B4-BE49-F238E27FC236}">
                  <a16:creationId xmlns:a16="http://schemas.microsoft.com/office/drawing/2014/main" id="{2BCD971C-EA16-48E4-4F32-2D7ED4B2233F}"/>
                </a:ext>
              </a:extLst>
            </p:cNvPr>
            <p:cNvSpPr>
              <a:spLocks/>
            </p:cNvSpPr>
            <p:nvPr/>
          </p:nvSpPr>
          <p:spPr bwMode="auto">
            <a:xfrm>
              <a:off x="6711950" y="3617913"/>
              <a:ext cx="79375" cy="125413"/>
            </a:xfrm>
            <a:custGeom>
              <a:avLst/>
              <a:gdLst>
                <a:gd name="T0" fmla="*/ 50 w 50"/>
                <a:gd name="T1" fmla="*/ 79 h 79"/>
                <a:gd name="T2" fmla="*/ 0 w 50"/>
                <a:gd name="T3" fmla="*/ 79 h 79"/>
                <a:gd name="T4" fmla="*/ 0 w 50"/>
                <a:gd name="T5" fmla="*/ 0 h 79"/>
                <a:gd name="T6" fmla="*/ 50 w 50"/>
                <a:gd name="T7" fmla="*/ 0 h 79"/>
                <a:gd name="T8" fmla="*/ 50 w 50"/>
                <a:gd name="T9" fmla="*/ 12 h 79"/>
                <a:gd name="T10" fmla="*/ 12 w 50"/>
                <a:gd name="T11" fmla="*/ 12 h 79"/>
                <a:gd name="T12" fmla="*/ 12 w 50"/>
                <a:gd name="T13" fmla="*/ 33 h 79"/>
                <a:gd name="T14" fmla="*/ 50 w 50"/>
                <a:gd name="T15" fmla="*/ 33 h 79"/>
                <a:gd name="T16" fmla="*/ 50 w 50"/>
                <a:gd name="T17" fmla="*/ 45 h 79"/>
                <a:gd name="T18" fmla="*/ 12 w 50"/>
                <a:gd name="T19" fmla="*/ 45 h 79"/>
                <a:gd name="T20" fmla="*/ 12 w 50"/>
                <a:gd name="T21" fmla="*/ 67 h 79"/>
                <a:gd name="T22" fmla="*/ 50 w 50"/>
                <a:gd name="T23" fmla="*/ 67 h 79"/>
                <a:gd name="T24" fmla="*/ 50 w 50"/>
                <a:gd name="T2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9">
                  <a:moveTo>
                    <a:pt x="50" y="79"/>
                  </a:moveTo>
                  <a:lnTo>
                    <a:pt x="0" y="79"/>
                  </a:lnTo>
                  <a:lnTo>
                    <a:pt x="0" y="0"/>
                  </a:lnTo>
                  <a:lnTo>
                    <a:pt x="50" y="0"/>
                  </a:lnTo>
                  <a:lnTo>
                    <a:pt x="50" y="12"/>
                  </a:lnTo>
                  <a:lnTo>
                    <a:pt x="12" y="12"/>
                  </a:lnTo>
                  <a:lnTo>
                    <a:pt x="12" y="33"/>
                  </a:lnTo>
                  <a:lnTo>
                    <a:pt x="50" y="33"/>
                  </a:lnTo>
                  <a:lnTo>
                    <a:pt x="50" y="45"/>
                  </a:lnTo>
                  <a:lnTo>
                    <a:pt x="12" y="45"/>
                  </a:lnTo>
                  <a:lnTo>
                    <a:pt x="12" y="67"/>
                  </a:lnTo>
                  <a:lnTo>
                    <a:pt x="50" y="67"/>
                  </a:lnTo>
                  <a:lnTo>
                    <a:pt x="50" y="79"/>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9" name="Freeform 19">
              <a:extLst>
                <a:ext uri="{FF2B5EF4-FFF2-40B4-BE49-F238E27FC236}">
                  <a16:creationId xmlns:a16="http://schemas.microsoft.com/office/drawing/2014/main" id="{4B8E19D1-73EB-F168-5ACC-86BA6A823722}"/>
                </a:ext>
              </a:extLst>
            </p:cNvPr>
            <p:cNvSpPr>
              <a:spLocks noEditPoints="1"/>
            </p:cNvSpPr>
            <p:nvPr/>
          </p:nvSpPr>
          <p:spPr bwMode="auto">
            <a:xfrm>
              <a:off x="6805613" y="3617913"/>
              <a:ext cx="90488" cy="125413"/>
            </a:xfrm>
            <a:custGeom>
              <a:avLst/>
              <a:gdLst>
                <a:gd name="T0" fmla="*/ 12 w 24"/>
                <a:gd name="T1" fmla="*/ 9 h 33"/>
                <a:gd name="T2" fmla="*/ 19 w 24"/>
                <a:gd name="T3" fmla="*/ 12 h 33"/>
                <a:gd name="T4" fmla="*/ 19 w 24"/>
                <a:gd name="T5" fmla="*/ 0 h 33"/>
                <a:gd name="T6" fmla="*/ 24 w 24"/>
                <a:gd name="T7" fmla="*/ 0 h 33"/>
                <a:gd name="T8" fmla="*/ 24 w 24"/>
                <a:gd name="T9" fmla="*/ 33 h 33"/>
                <a:gd name="T10" fmla="*/ 19 w 24"/>
                <a:gd name="T11" fmla="*/ 33 h 33"/>
                <a:gd name="T12" fmla="*/ 19 w 24"/>
                <a:gd name="T13" fmla="*/ 30 h 33"/>
                <a:gd name="T14" fmla="*/ 12 w 24"/>
                <a:gd name="T15" fmla="*/ 33 h 33"/>
                <a:gd name="T16" fmla="*/ 3 w 24"/>
                <a:gd name="T17" fmla="*/ 30 h 33"/>
                <a:gd name="T18" fmla="*/ 0 w 24"/>
                <a:gd name="T19" fmla="*/ 21 h 33"/>
                <a:gd name="T20" fmla="*/ 3 w 24"/>
                <a:gd name="T21" fmla="*/ 12 h 33"/>
                <a:gd name="T22" fmla="*/ 12 w 24"/>
                <a:gd name="T23" fmla="*/ 9 h 33"/>
                <a:gd name="T24" fmla="*/ 19 w 24"/>
                <a:gd name="T25" fmla="*/ 23 h 33"/>
                <a:gd name="T26" fmla="*/ 19 w 24"/>
                <a:gd name="T27" fmla="*/ 20 h 33"/>
                <a:gd name="T28" fmla="*/ 17 w 24"/>
                <a:gd name="T29" fmla="*/ 15 h 33"/>
                <a:gd name="T30" fmla="*/ 12 w 24"/>
                <a:gd name="T31" fmla="*/ 13 h 33"/>
                <a:gd name="T32" fmla="*/ 7 w 24"/>
                <a:gd name="T33" fmla="*/ 15 h 33"/>
                <a:gd name="T34" fmla="*/ 6 w 24"/>
                <a:gd name="T35" fmla="*/ 21 h 33"/>
                <a:gd name="T36" fmla="*/ 7 w 24"/>
                <a:gd name="T37" fmla="*/ 27 h 33"/>
                <a:gd name="T38" fmla="*/ 12 w 24"/>
                <a:gd name="T39" fmla="*/ 29 h 33"/>
                <a:gd name="T40" fmla="*/ 17 w 24"/>
                <a:gd name="T41" fmla="*/ 27 h 33"/>
                <a:gd name="T42" fmla="*/ 19 w 24"/>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3">
                  <a:moveTo>
                    <a:pt x="12" y="9"/>
                  </a:moveTo>
                  <a:cubicBezTo>
                    <a:pt x="14" y="9"/>
                    <a:pt x="17" y="10"/>
                    <a:pt x="19" y="12"/>
                  </a:cubicBezTo>
                  <a:cubicBezTo>
                    <a:pt x="19" y="0"/>
                    <a:pt x="19" y="0"/>
                    <a:pt x="19" y="0"/>
                  </a:cubicBezTo>
                  <a:cubicBezTo>
                    <a:pt x="24" y="0"/>
                    <a:pt x="24" y="0"/>
                    <a:pt x="24" y="0"/>
                  </a:cubicBezTo>
                  <a:cubicBezTo>
                    <a:pt x="24" y="33"/>
                    <a:pt x="24" y="33"/>
                    <a:pt x="24" y="33"/>
                  </a:cubicBezTo>
                  <a:cubicBezTo>
                    <a:pt x="19" y="33"/>
                    <a:pt x="19" y="33"/>
                    <a:pt x="19" y="33"/>
                  </a:cubicBezTo>
                  <a:cubicBezTo>
                    <a:pt x="19" y="30"/>
                    <a:pt x="19" y="30"/>
                    <a:pt x="19" y="30"/>
                  </a:cubicBezTo>
                  <a:cubicBezTo>
                    <a:pt x="17" y="32"/>
                    <a:pt x="15" y="33"/>
                    <a:pt x="12" y="33"/>
                  </a:cubicBezTo>
                  <a:cubicBezTo>
                    <a:pt x="8" y="33"/>
                    <a:pt x="5" y="32"/>
                    <a:pt x="3" y="30"/>
                  </a:cubicBezTo>
                  <a:cubicBezTo>
                    <a:pt x="1" y="27"/>
                    <a:pt x="0" y="24"/>
                    <a:pt x="0" y="21"/>
                  </a:cubicBezTo>
                  <a:cubicBezTo>
                    <a:pt x="0" y="18"/>
                    <a:pt x="1" y="15"/>
                    <a:pt x="3" y="12"/>
                  </a:cubicBezTo>
                  <a:cubicBezTo>
                    <a:pt x="5" y="10"/>
                    <a:pt x="8" y="9"/>
                    <a:pt x="12" y="9"/>
                  </a:cubicBezTo>
                  <a:moveTo>
                    <a:pt x="19" y="23"/>
                  </a:moveTo>
                  <a:cubicBezTo>
                    <a:pt x="19" y="22"/>
                    <a:pt x="19" y="21"/>
                    <a:pt x="19" y="20"/>
                  </a:cubicBezTo>
                  <a:cubicBezTo>
                    <a:pt x="19" y="18"/>
                    <a:pt x="18" y="16"/>
                    <a:pt x="17" y="15"/>
                  </a:cubicBezTo>
                  <a:cubicBezTo>
                    <a:pt x="16" y="14"/>
                    <a:pt x="14" y="13"/>
                    <a:pt x="12" y="13"/>
                  </a:cubicBezTo>
                  <a:cubicBezTo>
                    <a:pt x="10" y="13"/>
                    <a:pt x="8" y="14"/>
                    <a:pt x="7" y="15"/>
                  </a:cubicBezTo>
                  <a:cubicBezTo>
                    <a:pt x="6" y="17"/>
                    <a:pt x="6" y="19"/>
                    <a:pt x="6" y="21"/>
                  </a:cubicBezTo>
                  <a:cubicBezTo>
                    <a:pt x="6" y="23"/>
                    <a:pt x="6" y="25"/>
                    <a:pt x="7" y="27"/>
                  </a:cubicBezTo>
                  <a:cubicBezTo>
                    <a:pt x="8" y="28"/>
                    <a:pt x="10" y="29"/>
                    <a:pt x="12" y="29"/>
                  </a:cubicBezTo>
                  <a:cubicBezTo>
                    <a:pt x="14" y="29"/>
                    <a:pt x="16" y="28"/>
                    <a:pt x="17" y="27"/>
                  </a:cubicBezTo>
                  <a:cubicBezTo>
                    <a:pt x="18" y="26"/>
                    <a:pt x="19" y="24"/>
                    <a:pt x="19" y="23"/>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20">
              <a:extLst>
                <a:ext uri="{FF2B5EF4-FFF2-40B4-BE49-F238E27FC236}">
                  <a16:creationId xmlns:a16="http://schemas.microsoft.com/office/drawing/2014/main" id="{2351D751-DD9E-15DB-6F84-C69D48B15681}"/>
                </a:ext>
              </a:extLst>
            </p:cNvPr>
            <p:cNvSpPr>
              <a:spLocks/>
            </p:cNvSpPr>
            <p:nvPr/>
          </p:nvSpPr>
          <p:spPr bwMode="auto">
            <a:xfrm>
              <a:off x="6919913" y="3651251"/>
              <a:ext cx="77788" cy="92075"/>
            </a:xfrm>
            <a:custGeom>
              <a:avLst/>
              <a:gdLst>
                <a:gd name="T0" fmla="*/ 16 w 21"/>
                <a:gd name="T1" fmla="*/ 12 h 24"/>
                <a:gd name="T2" fmla="*/ 16 w 21"/>
                <a:gd name="T3" fmla="*/ 0 h 24"/>
                <a:gd name="T4" fmla="*/ 21 w 21"/>
                <a:gd name="T5" fmla="*/ 0 h 24"/>
                <a:gd name="T6" fmla="*/ 21 w 21"/>
                <a:gd name="T7" fmla="*/ 24 h 24"/>
                <a:gd name="T8" fmla="*/ 16 w 21"/>
                <a:gd name="T9" fmla="*/ 24 h 24"/>
                <a:gd name="T10" fmla="*/ 16 w 21"/>
                <a:gd name="T11" fmla="*/ 21 h 24"/>
                <a:gd name="T12" fmla="*/ 13 w 21"/>
                <a:gd name="T13" fmla="*/ 23 h 24"/>
                <a:gd name="T14" fmla="*/ 9 w 21"/>
                <a:gd name="T15" fmla="*/ 24 h 24"/>
                <a:gd name="T16" fmla="*/ 3 w 21"/>
                <a:gd name="T17" fmla="*/ 22 h 24"/>
                <a:gd name="T18" fmla="*/ 0 w 21"/>
                <a:gd name="T19" fmla="*/ 14 h 24"/>
                <a:gd name="T20" fmla="*/ 0 w 21"/>
                <a:gd name="T21" fmla="*/ 0 h 24"/>
                <a:gd name="T22" fmla="*/ 6 w 21"/>
                <a:gd name="T23" fmla="*/ 0 h 24"/>
                <a:gd name="T24" fmla="*/ 6 w 21"/>
                <a:gd name="T25" fmla="*/ 13 h 24"/>
                <a:gd name="T26" fmla="*/ 7 w 21"/>
                <a:gd name="T27" fmla="*/ 18 h 24"/>
                <a:gd name="T28" fmla="*/ 11 w 21"/>
                <a:gd name="T29" fmla="*/ 20 h 24"/>
                <a:gd name="T30" fmla="*/ 13 w 21"/>
                <a:gd name="T31" fmla="*/ 19 h 24"/>
                <a:gd name="T32" fmla="*/ 15 w 21"/>
                <a:gd name="T33" fmla="*/ 17 h 24"/>
                <a:gd name="T34" fmla="*/ 16 w 21"/>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4">
                  <a:moveTo>
                    <a:pt x="16" y="12"/>
                  </a:moveTo>
                  <a:cubicBezTo>
                    <a:pt x="16" y="0"/>
                    <a:pt x="16" y="0"/>
                    <a:pt x="16" y="0"/>
                  </a:cubicBezTo>
                  <a:cubicBezTo>
                    <a:pt x="21" y="0"/>
                    <a:pt x="21" y="0"/>
                    <a:pt x="21" y="0"/>
                  </a:cubicBezTo>
                  <a:cubicBezTo>
                    <a:pt x="21" y="24"/>
                    <a:pt x="21" y="24"/>
                    <a:pt x="21" y="24"/>
                  </a:cubicBezTo>
                  <a:cubicBezTo>
                    <a:pt x="16" y="24"/>
                    <a:pt x="16" y="24"/>
                    <a:pt x="16" y="24"/>
                  </a:cubicBezTo>
                  <a:cubicBezTo>
                    <a:pt x="16" y="21"/>
                    <a:pt x="16" y="21"/>
                    <a:pt x="16" y="21"/>
                  </a:cubicBezTo>
                  <a:cubicBezTo>
                    <a:pt x="15" y="22"/>
                    <a:pt x="15" y="23"/>
                    <a:pt x="13" y="23"/>
                  </a:cubicBezTo>
                  <a:cubicBezTo>
                    <a:pt x="12" y="24"/>
                    <a:pt x="11" y="24"/>
                    <a:pt x="9" y="24"/>
                  </a:cubicBezTo>
                  <a:cubicBezTo>
                    <a:pt x="7" y="24"/>
                    <a:pt x="4" y="23"/>
                    <a:pt x="3" y="22"/>
                  </a:cubicBezTo>
                  <a:cubicBezTo>
                    <a:pt x="1" y="20"/>
                    <a:pt x="0" y="17"/>
                    <a:pt x="0" y="14"/>
                  </a:cubicBezTo>
                  <a:cubicBezTo>
                    <a:pt x="0" y="0"/>
                    <a:pt x="0" y="0"/>
                    <a:pt x="0" y="0"/>
                  </a:cubicBezTo>
                  <a:cubicBezTo>
                    <a:pt x="6" y="0"/>
                    <a:pt x="6" y="0"/>
                    <a:pt x="6" y="0"/>
                  </a:cubicBezTo>
                  <a:cubicBezTo>
                    <a:pt x="6" y="13"/>
                    <a:pt x="6" y="13"/>
                    <a:pt x="6" y="13"/>
                  </a:cubicBezTo>
                  <a:cubicBezTo>
                    <a:pt x="6" y="15"/>
                    <a:pt x="6" y="17"/>
                    <a:pt x="7" y="18"/>
                  </a:cubicBezTo>
                  <a:cubicBezTo>
                    <a:pt x="8" y="19"/>
                    <a:pt x="9" y="20"/>
                    <a:pt x="11" y="20"/>
                  </a:cubicBezTo>
                  <a:cubicBezTo>
                    <a:pt x="11" y="20"/>
                    <a:pt x="12" y="20"/>
                    <a:pt x="13" y="19"/>
                  </a:cubicBezTo>
                  <a:cubicBezTo>
                    <a:pt x="14" y="19"/>
                    <a:pt x="15" y="18"/>
                    <a:pt x="15" y="17"/>
                  </a:cubicBezTo>
                  <a:cubicBezTo>
                    <a:pt x="16" y="16"/>
                    <a:pt x="16" y="14"/>
                    <a:pt x="16" y="12"/>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Freeform 21">
              <a:extLst>
                <a:ext uri="{FF2B5EF4-FFF2-40B4-BE49-F238E27FC236}">
                  <a16:creationId xmlns:a16="http://schemas.microsoft.com/office/drawing/2014/main" id="{67CB5A83-8809-E2FF-5235-723C8B22F752}"/>
                </a:ext>
              </a:extLst>
            </p:cNvPr>
            <p:cNvSpPr>
              <a:spLocks/>
            </p:cNvSpPr>
            <p:nvPr/>
          </p:nvSpPr>
          <p:spPr bwMode="auto">
            <a:xfrm>
              <a:off x="7016750" y="3651251"/>
              <a:ext cx="84138" cy="92075"/>
            </a:xfrm>
            <a:custGeom>
              <a:avLst/>
              <a:gdLst>
                <a:gd name="T0" fmla="*/ 0 w 22"/>
                <a:gd name="T1" fmla="*/ 12 h 24"/>
                <a:gd name="T2" fmla="*/ 3 w 22"/>
                <a:gd name="T3" fmla="*/ 3 h 24"/>
                <a:gd name="T4" fmla="*/ 13 w 22"/>
                <a:gd name="T5" fmla="*/ 0 h 24"/>
                <a:gd name="T6" fmla="*/ 22 w 22"/>
                <a:gd name="T7" fmla="*/ 3 h 24"/>
                <a:gd name="T8" fmla="*/ 20 w 22"/>
                <a:gd name="T9" fmla="*/ 7 h 24"/>
                <a:gd name="T10" fmla="*/ 13 w 22"/>
                <a:gd name="T11" fmla="*/ 4 h 24"/>
                <a:gd name="T12" fmla="*/ 7 w 22"/>
                <a:gd name="T13" fmla="*/ 6 h 24"/>
                <a:gd name="T14" fmla="*/ 5 w 22"/>
                <a:gd name="T15" fmla="*/ 12 h 24"/>
                <a:gd name="T16" fmla="*/ 7 w 22"/>
                <a:gd name="T17" fmla="*/ 18 h 24"/>
                <a:gd name="T18" fmla="*/ 13 w 22"/>
                <a:gd name="T19" fmla="*/ 20 h 24"/>
                <a:gd name="T20" fmla="*/ 20 w 22"/>
                <a:gd name="T21" fmla="*/ 17 h 24"/>
                <a:gd name="T22" fmla="*/ 22 w 22"/>
                <a:gd name="T23" fmla="*/ 21 h 24"/>
                <a:gd name="T24" fmla="*/ 13 w 22"/>
                <a:gd name="T25" fmla="*/ 24 h 24"/>
                <a:gd name="T26" fmla="*/ 3 w 22"/>
                <a:gd name="T27" fmla="*/ 21 h 24"/>
                <a:gd name="T28" fmla="*/ 0 w 22"/>
                <a:gd name="T2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4">
                  <a:moveTo>
                    <a:pt x="0" y="12"/>
                  </a:moveTo>
                  <a:cubicBezTo>
                    <a:pt x="0" y="9"/>
                    <a:pt x="1" y="6"/>
                    <a:pt x="3" y="3"/>
                  </a:cubicBezTo>
                  <a:cubicBezTo>
                    <a:pt x="6" y="1"/>
                    <a:pt x="9" y="0"/>
                    <a:pt x="13" y="0"/>
                  </a:cubicBezTo>
                  <a:cubicBezTo>
                    <a:pt x="16" y="0"/>
                    <a:pt x="19" y="1"/>
                    <a:pt x="22" y="3"/>
                  </a:cubicBezTo>
                  <a:cubicBezTo>
                    <a:pt x="20" y="7"/>
                    <a:pt x="20" y="7"/>
                    <a:pt x="20" y="7"/>
                  </a:cubicBezTo>
                  <a:cubicBezTo>
                    <a:pt x="18" y="5"/>
                    <a:pt x="15" y="4"/>
                    <a:pt x="13" y="4"/>
                  </a:cubicBezTo>
                  <a:cubicBezTo>
                    <a:pt x="11" y="4"/>
                    <a:pt x="9" y="5"/>
                    <a:pt x="7" y="6"/>
                  </a:cubicBezTo>
                  <a:cubicBezTo>
                    <a:pt x="6" y="8"/>
                    <a:pt x="5" y="10"/>
                    <a:pt x="5" y="12"/>
                  </a:cubicBezTo>
                  <a:cubicBezTo>
                    <a:pt x="5" y="14"/>
                    <a:pt x="6" y="16"/>
                    <a:pt x="7" y="18"/>
                  </a:cubicBezTo>
                  <a:cubicBezTo>
                    <a:pt x="9" y="19"/>
                    <a:pt x="11" y="20"/>
                    <a:pt x="13" y="20"/>
                  </a:cubicBezTo>
                  <a:cubicBezTo>
                    <a:pt x="15" y="20"/>
                    <a:pt x="18" y="19"/>
                    <a:pt x="20" y="17"/>
                  </a:cubicBezTo>
                  <a:cubicBezTo>
                    <a:pt x="22" y="21"/>
                    <a:pt x="22" y="21"/>
                    <a:pt x="22" y="21"/>
                  </a:cubicBezTo>
                  <a:cubicBezTo>
                    <a:pt x="19" y="23"/>
                    <a:pt x="16" y="24"/>
                    <a:pt x="13" y="24"/>
                  </a:cubicBezTo>
                  <a:cubicBezTo>
                    <a:pt x="9" y="24"/>
                    <a:pt x="6" y="23"/>
                    <a:pt x="3" y="21"/>
                  </a:cubicBezTo>
                  <a:cubicBezTo>
                    <a:pt x="1" y="18"/>
                    <a:pt x="0" y="15"/>
                    <a:pt x="0" y="12"/>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2" name="Freeform 22">
              <a:extLst>
                <a:ext uri="{FF2B5EF4-FFF2-40B4-BE49-F238E27FC236}">
                  <a16:creationId xmlns:a16="http://schemas.microsoft.com/office/drawing/2014/main" id="{765DE52B-AFA8-0AD2-3448-EDE54C079EEF}"/>
                </a:ext>
              </a:extLst>
            </p:cNvPr>
            <p:cNvSpPr>
              <a:spLocks noEditPoints="1"/>
            </p:cNvSpPr>
            <p:nvPr/>
          </p:nvSpPr>
          <p:spPr bwMode="auto">
            <a:xfrm>
              <a:off x="7112000" y="3651251"/>
              <a:ext cx="87313" cy="92075"/>
            </a:xfrm>
            <a:custGeom>
              <a:avLst/>
              <a:gdLst>
                <a:gd name="T0" fmla="*/ 12 w 23"/>
                <a:gd name="T1" fmla="*/ 9 h 24"/>
                <a:gd name="T2" fmla="*/ 17 w 23"/>
                <a:gd name="T3" fmla="*/ 9 h 24"/>
                <a:gd name="T4" fmla="*/ 16 w 23"/>
                <a:gd name="T5" fmla="*/ 5 h 24"/>
                <a:gd name="T6" fmla="*/ 10 w 23"/>
                <a:gd name="T7" fmla="*/ 4 h 24"/>
                <a:gd name="T8" fmla="*/ 10 w 23"/>
                <a:gd name="T9" fmla="*/ 4 h 24"/>
                <a:gd name="T10" fmla="*/ 3 w 23"/>
                <a:gd name="T11" fmla="*/ 6 h 24"/>
                <a:gd name="T12" fmla="*/ 2 w 23"/>
                <a:gd name="T13" fmla="*/ 1 h 24"/>
                <a:gd name="T14" fmla="*/ 10 w 23"/>
                <a:gd name="T15" fmla="*/ 0 h 24"/>
                <a:gd name="T16" fmla="*/ 10 w 23"/>
                <a:gd name="T17" fmla="*/ 0 h 24"/>
                <a:gd name="T18" fmla="*/ 19 w 23"/>
                <a:gd name="T19" fmla="*/ 2 h 24"/>
                <a:gd name="T20" fmla="*/ 23 w 23"/>
                <a:gd name="T21" fmla="*/ 9 h 24"/>
                <a:gd name="T22" fmla="*/ 23 w 23"/>
                <a:gd name="T23" fmla="*/ 24 h 24"/>
                <a:gd name="T24" fmla="*/ 18 w 23"/>
                <a:gd name="T25" fmla="*/ 24 h 24"/>
                <a:gd name="T26" fmla="*/ 18 w 23"/>
                <a:gd name="T27" fmla="*/ 21 h 24"/>
                <a:gd name="T28" fmla="*/ 14 w 23"/>
                <a:gd name="T29" fmla="*/ 24 h 24"/>
                <a:gd name="T30" fmla="*/ 9 w 23"/>
                <a:gd name="T31" fmla="*/ 24 h 24"/>
                <a:gd name="T32" fmla="*/ 3 w 23"/>
                <a:gd name="T33" fmla="*/ 22 h 24"/>
                <a:gd name="T34" fmla="*/ 0 w 23"/>
                <a:gd name="T35" fmla="*/ 17 h 24"/>
                <a:gd name="T36" fmla="*/ 3 w 23"/>
                <a:gd name="T37" fmla="*/ 11 h 24"/>
                <a:gd name="T38" fmla="*/ 12 w 23"/>
                <a:gd name="T39" fmla="*/ 9 h 24"/>
                <a:gd name="T40" fmla="*/ 10 w 23"/>
                <a:gd name="T41" fmla="*/ 20 h 24"/>
                <a:gd name="T42" fmla="*/ 14 w 23"/>
                <a:gd name="T43" fmla="*/ 19 h 24"/>
                <a:gd name="T44" fmla="*/ 17 w 23"/>
                <a:gd name="T45" fmla="*/ 17 h 24"/>
                <a:gd name="T46" fmla="*/ 17 w 23"/>
                <a:gd name="T47" fmla="*/ 13 h 24"/>
                <a:gd name="T48" fmla="*/ 13 w 23"/>
                <a:gd name="T49" fmla="*/ 13 h 24"/>
                <a:gd name="T50" fmla="*/ 7 w 23"/>
                <a:gd name="T51" fmla="*/ 14 h 24"/>
                <a:gd name="T52" fmla="*/ 5 w 23"/>
                <a:gd name="T53" fmla="*/ 17 h 24"/>
                <a:gd name="T54" fmla="*/ 7 w 23"/>
                <a:gd name="T55" fmla="*/ 19 h 24"/>
                <a:gd name="T56" fmla="*/ 10 w 23"/>
                <a:gd name="T5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4">
                  <a:moveTo>
                    <a:pt x="12" y="9"/>
                  </a:moveTo>
                  <a:cubicBezTo>
                    <a:pt x="17" y="9"/>
                    <a:pt x="17" y="9"/>
                    <a:pt x="17" y="9"/>
                  </a:cubicBezTo>
                  <a:cubicBezTo>
                    <a:pt x="17" y="7"/>
                    <a:pt x="17" y="6"/>
                    <a:pt x="16" y="5"/>
                  </a:cubicBezTo>
                  <a:cubicBezTo>
                    <a:pt x="14" y="4"/>
                    <a:pt x="13" y="4"/>
                    <a:pt x="10" y="4"/>
                  </a:cubicBezTo>
                  <a:cubicBezTo>
                    <a:pt x="10" y="4"/>
                    <a:pt x="10" y="4"/>
                    <a:pt x="10" y="4"/>
                  </a:cubicBezTo>
                  <a:cubicBezTo>
                    <a:pt x="8" y="4"/>
                    <a:pt x="6" y="5"/>
                    <a:pt x="3" y="6"/>
                  </a:cubicBezTo>
                  <a:cubicBezTo>
                    <a:pt x="2" y="1"/>
                    <a:pt x="2" y="1"/>
                    <a:pt x="2" y="1"/>
                  </a:cubicBezTo>
                  <a:cubicBezTo>
                    <a:pt x="5" y="0"/>
                    <a:pt x="7" y="0"/>
                    <a:pt x="10" y="0"/>
                  </a:cubicBezTo>
                  <a:cubicBezTo>
                    <a:pt x="10" y="0"/>
                    <a:pt x="10" y="0"/>
                    <a:pt x="10" y="0"/>
                  </a:cubicBezTo>
                  <a:cubicBezTo>
                    <a:pt x="14" y="0"/>
                    <a:pt x="17" y="1"/>
                    <a:pt x="19" y="2"/>
                  </a:cubicBezTo>
                  <a:cubicBezTo>
                    <a:pt x="22" y="4"/>
                    <a:pt x="23" y="6"/>
                    <a:pt x="23" y="9"/>
                  </a:cubicBezTo>
                  <a:cubicBezTo>
                    <a:pt x="23" y="24"/>
                    <a:pt x="23" y="24"/>
                    <a:pt x="23" y="24"/>
                  </a:cubicBezTo>
                  <a:cubicBezTo>
                    <a:pt x="18" y="24"/>
                    <a:pt x="18" y="24"/>
                    <a:pt x="18" y="24"/>
                  </a:cubicBezTo>
                  <a:cubicBezTo>
                    <a:pt x="18" y="21"/>
                    <a:pt x="18" y="21"/>
                    <a:pt x="18" y="21"/>
                  </a:cubicBezTo>
                  <a:cubicBezTo>
                    <a:pt x="17" y="22"/>
                    <a:pt x="15" y="23"/>
                    <a:pt x="14" y="24"/>
                  </a:cubicBezTo>
                  <a:cubicBezTo>
                    <a:pt x="12" y="24"/>
                    <a:pt x="11" y="24"/>
                    <a:pt x="9" y="24"/>
                  </a:cubicBezTo>
                  <a:cubicBezTo>
                    <a:pt x="7" y="24"/>
                    <a:pt x="4" y="24"/>
                    <a:pt x="3" y="22"/>
                  </a:cubicBezTo>
                  <a:cubicBezTo>
                    <a:pt x="1" y="21"/>
                    <a:pt x="0" y="19"/>
                    <a:pt x="0" y="17"/>
                  </a:cubicBezTo>
                  <a:cubicBezTo>
                    <a:pt x="0" y="14"/>
                    <a:pt x="1" y="12"/>
                    <a:pt x="3" y="11"/>
                  </a:cubicBezTo>
                  <a:cubicBezTo>
                    <a:pt x="5" y="9"/>
                    <a:pt x="8" y="9"/>
                    <a:pt x="12" y="9"/>
                  </a:cubicBezTo>
                  <a:moveTo>
                    <a:pt x="10" y="20"/>
                  </a:moveTo>
                  <a:cubicBezTo>
                    <a:pt x="12" y="20"/>
                    <a:pt x="13" y="20"/>
                    <a:pt x="14" y="19"/>
                  </a:cubicBezTo>
                  <a:cubicBezTo>
                    <a:pt x="16" y="18"/>
                    <a:pt x="17" y="18"/>
                    <a:pt x="17" y="17"/>
                  </a:cubicBezTo>
                  <a:cubicBezTo>
                    <a:pt x="17" y="13"/>
                    <a:pt x="17" y="13"/>
                    <a:pt x="17" y="13"/>
                  </a:cubicBezTo>
                  <a:cubicBezTo>
                    <a:pt x="13" y="13"/>
                    <a:pt x="13" y="13"/>
                    <a:pt x="13" y="13"/>
                  </a:cubicBezTo>
                  <a:cubicBezTo>
                    <a:pt x="10" y="13"/>
                    <a:pt x="8" y="13"/>
                    <a:pt x="7" y="14"/>
                  </a:cubicBezTo>
                  <a:cubicBezTo>
                    <a:pt x="6" y="15"/>
                    <a:pt x="5" y="16"/>
                    <a:pt x="5" y="17"/>
                  </a:cubicBezTo>
                  <a:cubicBezTo>
                    <a:pt x="5" y="18"/>
                    <a:pt x="6" y="19"/>
                    <a:pt x="7" y="19"/>
                  </a:cubicBezTo>
                  <a:cubicBezTo>
                    <a:pt x="8" y="20"/>
                    <a:pt x="9" y="20"/>
                    <a:pt x="10" y="20"/>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23">
              <a:extLst>
                <a:ext uri="{FF2B5EF4-FFF2-40B4-BE49-F238E27FC236}">
                  <a16:creationId xmlns:a16="http://schemas.microsoft.com/office/drawing/2014/main" id="{2AC22EE7-252E-E296-E7C9-8EB393F3E6FC}"/>
                </a:ext>
              </a:extLst>
            </p:cNvPr>
            <p:cNvSpPr>
              <a:spLocks/>
            </p:cNvSpPr>
            <p:nvPr/>
          </p:nvSpPr>
          <p:spPr bwMode="auto">
            <a:xfrm>
              <a:off x="7210425" y="3624263"/>
              <a:ext cx="55563" cy="119063"/>
            </a:xfrm>
            <a:custGeom>
              <a:avLst/>
              <a:gdLst>
                <a:gd name="T0" fmla="*/ 10 w 15"/>
                <a:gd name="T1" fmla="*/ 0 h 31"/>
                <a:gd name="T2" fmla="*/ 10 w 15"/>
                <a:gd name="T3" fmla="*/ 7 h 31"/>
                <a:gd name="T4" fmla="*/ 15 w 15"/>
                <a:gd name="T5" fmla="*/ 7 h 31"/>
                <a:gd name="T6" fmla="*/ 15 w 15"/>
                <a:gd name="T7" fmla="*/ 12 h 31"/>
                <a:gd name="T8" fmla="*/ 10 w 15"/>
                <a:gd name="T9" fmla="*/ 12 h 31"/>
                <a:gd name="T10" fmla="*/ 10 w 15"/>
                <a:gd name="T11" fmla="*/ 24 h 31"/>
                <a:gd name="T12" fmla="*/ 10 w 15"/>
                <a:gd name="T13" fmla="*/ 26 h 31"/>
                <a:gd name="T14" fmla="*/ 13 w 15"/>
                <a:gd name="T15" fmla="*/ 27 h 31"/>
                <a:gd name="T16" fmla="*/ 15 w 15"/>
                <a:gd name="T17" fmla="*/ 27 h 31"/>
                <a:gd name="T18" fmla="*/ 15 w 15"/>
                <a:gd name="T19" fmla="*/ 31 h 31"/>
                <a:gd name="T20" fmla="*/ 11 w 15"/>
                <a:gd name="T21" fmla="*/ 31 h 31"/>
                <a:gd name="T22" fmla="*/ 6 w 15"/>
                <a:gd name="T23" fmla="*/ 29 h 31"/>
                <a:gd name="T24" fmla="*/ 4 w 15"/>
                <a:gd name="T25" fmla="*/ 24 h 31"/>
                <a:gd name="T26" fmla="*/ 4 w 15"/>
                <a:gd name="T27" fmla="*/ 12 h 31"/>
                <a:gd name="T28" fmla="*/ 0 w 15"/>
                <a:gd name="T29" fmla="*/ 12 h 31"/>
                <a:gd name="T30" fmla="*/ 0 w 15"/>
                <a:gd name="T31" fmla="*/ 7 h 31"/>
                <a:gd name="T32" fmla="*/ 4 w 15"/>
                <a:gd name="T33" fmla="*/ 7 h 31"/>
                <a:gd name="T34" fmla="*/ 4 w 15"/>
                <a:gd name="T35" fmla="*/ 0 h 31"/>
                <a:gd name="T36" fmla="*/ 10 w 15"/>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31">
                  <a:moveTo>
                    <a:pt x="10" y="0"/>
                  </a:moveTo>
                  <a:cubicBezTo>
                    <a:pt x="10" y="7"/>
                    <a:pt x="10" y="7"/>
                    <a:pt x="10" y="7"/>
                  </a:cubicBezTo>
                  <a:cubicBezTo>
                    <a:pt x="15" y="7"/>
                    <a:pt x="15" y="7"/>
                    <a:pt x="15" y="7"/>
                  </a:cubicBezTo>
                  <a:cubicBezTo>
                    <a:pt x="15" y="12"/>
                    <a:pt x="15" y="12"/>
                    <a:pt x="15" y="12"/>
                  </a:cubicBezTo>
                  <a:cubicBezTo>
                    <a:pt x="10" y="12"/>
                    <a:pt x="10" y="12"/>
                    <a:pt x="10" y="12"/>
                  </a:cubicBezTo>
                  <a:cubicBezTo>
                    <a:pt x="10" y="24"/>
                    <a:pt x="10" y="24"/>
                    <a:pt x="10" y="24"/>
                  </a:cubicBezTo>
                  <a:cubicBezTo>
                    <a:pt x="10" y="25"/>
                    <a:pt x="10" y="26"/>
                    <a:pt x="10" y="26"/>
                  </a:cubicBezTo>
                  <a:cubicBezTo>
                    <a:pt x="11" y="26"/>
                    <a:pt x="12" y="27"/>
                    <a:pt x="13" y="27"/>
                  </a:cubicBezTo>
                  <a:cubicBezTo>
                    <a:pt x="15" y="27"/>
                    <a:pt x="15" y="27"/>
                    <a:pt x="15" y="27"/>
                  </a:cubicBezTo>
                  <a:cubicBezTo>
                    <a:pt x="15" y="31"/>
                    <a:pt x="15" y="31"/>
                    <a:pt x="15" y="31"/>
                  </a:cubicBezTo>
                  <a:cubicBezTo>
                    <a:pt x="11" y="31"/>
                    <a:pt x="11" y="31"/>
                    <a:pt x="11" y="31"/>
                  </a:cubicBezTo>
                  <a:cubicBezTo>
                    <a:pt x="9" y="31"/>
                    <a:pt x="7" y="30"/>
                    <a:pt x="6" y="29"/>
                  </a:cubicBezTo>
                  <a:cubicBezTo>
                    <a:pt x="5" y="28"/>
                    <a:pt x="4" y="26"/>
                    <a:pt x="4" y="24"/>
                  </a:cubicBezTo>
                  <a:cubicBezTo>
                    <a:pt x="4" y="12"/>
                    <a:pt x="4" y="12"/>
                    <a:pt x="4" y="12"/>
                  </a:cubicBezTo>
                  <a:cubicBezTo>
                    <a:pt x="0" y="12"/>
                    <a:pt x="0" y="12"/>
                    <a:pt x="0" y="12"/>
                  </a:cubicBezTo>
                  <a:cubicBezTo>
                    <a:pt x="0" y="7"/>
                    <a:pt x="0" y="7"/>
                    <a:pt x="0" y="7"/>
                  </a:cubicBezTo>
                  <a:cubicBezTo>
                    <a:pt x="4" y="7"/>
                    <a:pt x="4" y="7"/>
                    <a:pt x="4" y="7"/>
                  </a:cubicBezTo>
                  <a:cubicBezTo>
                    <a:pt x="4" y="0"/>
                    <a:pt x="4" y="0"/>
                    <a:pt x="4" y="0"/>
                  </a:cubicBezTo>
                  <a:lnTo>
                    <a:pt x="10" y="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24">
              <a:extLst>
                <a:ext uri="{FF2B5EF4-FFF2-40B4-BE49-F238E27FC236}">
                  <a16:creationId xmlns:a16="http://schemas.microsoft.com/office/drawing/2014/main" id="{BDF0B5DF-126D-F34F-E206-A7930A399001}"/>
                </a:ext>
              </a:extLst>
            </p:cNvPr>
            <p:cNvSpPr>
              <a:spLocks noEditPoints="1"/>
            </p:cNvSpPr>
            <p:nvPr/>
          </p:nvSpPr>
          <p:spPr bwMode="auto">
            <a:xfrm>
              <a:off x="7278688" y="3613151"/>
              <a:ext cx="25400" cy="130175"/>
            </a:xfrm>
            <a:custGeom>
              <a:avLst/>
              <a:gdLst>
                <a:gd name="T0" fmla="*/ 7 w 7"/>
                <a:gd name="T1" fmla="*/ 4 h 34"/>
                <a:gd name="T2" fmla="*/ 6 w 7"/>
                <a:gd name="T3" fmla="*/ 6 h 34"/>
                <a:gd name="T4" fmla="*/ 4 w 7"/>
                <a:gd name="T5" fmla="*/ 7 h 34"/>
                <a:gd name="T6" fmla="*/ 2 w 7"/>
                <a:gd name="T7" fmla="*/ 6 h 34"/>
                <a:gd name="T8" fmla="*/ 0 w 7"/>
                <a:gd name="T9" fmla="*/ 4 h 34"/>
                <a:gd name="T10" fmla="*/ 2 w 7"/>
                <a:gd name="T11" fmla="*/ 1 h 34"/>
                <a:gd name="T12" fmla="*/ 4 w 7"/>
                <a:gd name="T13" fmla="*/ 0 h 34"/>
                <a:gd name="T14" fmla="*/ 6 w 7"/>
                <a:gd name="T15" fmla="*/ 1 h 34"/>
                <a:gd name="T16" fmla="*/ 7 w 7"/>
                <a:gd name="T17" fmla="*/ 4 h 34"/>
                <a:gd name="T18" fmla="*/ 1 w 7"/>
                <a:gd name="T19" fmla="*/ 10 h 34"/>
                <a:gd name="T20" fmla="*/ 7 w 7"/>
                <a:gd name="T21" fmla="*/ 10 h 34"/>
                <a:gd name="T22" fmla="*/ 7 w 7"/>
                <a:gd name="T23" fmla="*/ 34 h 34"/>
                <a:gd name="T24" fmla="*/ 1 w 7"/>
                <a:gd name="T25" fmla="*/ 34 h 34"/>
                <a:gd name="T26" fmla="*/ 1 w 7"/>
                <a:gd name="T27"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34">
                  <a:moveTo>
                    <a:pt x="7" y="4"/>
                  </a:moveTo>
                  <a:cubicBezTo>
                    <a:pt x="7" y="5"/>
                    <a:pt x="7" y="5"/>
                    <a:pt x="6" y="6"/>
                  </a:cubicBezTo>
                  <a:cubicBezTo>
                    <a:pt x="6" y="7"/>
                    <a:pt x="5" y="7"/>
                    <a:pt x="4" y="7"/>
                  </a:cubicBezTo>
                  <a:cubicBezTo>
                    <a:pt x="3" y="7"/>
                    <a:pt x="2" y="7"/>
                    <a:pt x="2" y="6"/>
                  </a:cubicBezTo>
                  <a:cubicBezTo>
                    <a:pt x="1" y="5"/>
                    <a:pt x="0" y="5"/>
                    <a:pt x="0" y="4"/>
                  </a:cubicBezTo>
                  <a:cubicBezTo>
                    <a:pt x="0" y="3"/>
                    <a:pt x="1" y="2"/>
                    <a:pt x="2" y="1"/>
                  </a:cubicBezTo>
                  <a:cubicBezTo>
                    <a:pt x="2" y="1"/>
                    <a:pt x="3" y="0"/>
                    <a:pt x="4" y="0"/>
                  </a:cubicBezTo>
                  <a:cubicBezTo>
                    <a:pt x="5" y="0"/>
                    <a:pt x="6" y="1"/>
                    <a:pt x="6" y="1"/>
                  </a:cubicBezTo>
                  <a:cubicBezTo>
                    <a:pt x="7" y="2"/>
                    <a:pt x="7" y="3"/>
                    <a:pt x="7" y="4"/>
                  </a:cubicBezTo>
                  <a:moveTo>
                    <a:pt x="1" y="10"/>
                  </a:moveTo>
                  <a:cubicBezTo>
                    <a:pt x="7" y="10"/>
                    <a:pt x="7" y="10"/>
                    <a:pt x="7" y="10"/>
                  </a:cubicBezTo>
                  <a:cubicBezTo>
                    <a:pt x="7" y="34"/>
                    <a:pt x="7" y="34"/>
                    <a:pt x="7" y="34"/>
                  </a:cubicBezTo>
                  <a:cubicBezTo>
                    <a:pt x="1" y="34"/>
                    <a:pt x="1" y="34"/>
                    <a:pt x="1" y="34"/>
                  </a:cubicBezTo>
                  <a:lnTo>
                    <a:pt x="1" y="10"/>
                  </a:lnTo>
                  <a:close/>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5" name="Freeform 25">
              <a:extLst>
                <a:ext uri="{FF2B5EF4-FFF2-40B4-BE49-F238E27FC236}">
                  <a16:creationId xmlns:a16="http://schemas.microsoft.com/office/drawing/2014/main" id="{0EC34B54-1F85-E435-7781-21E05A5AB963}"/>
                </a:ext>
              </a:extLst>
            </p:cNvPr>
            <p:cNvSpPr>
              <a:spLocks noEditPoints="1"/>
            </p:cNvSpPr>
            <p:nvPr/>
          </p:nvSpPr>
          <p:spPr bwMode="auto">
            <a:xfrm>
              <a:off x="7319963" y="3651251"/>
              <a:ext cx="93663" cy="92075"/>
            </a:xfrm>
            <a:custGeom>
              <a:avLst/>
              <a:gdLst>
                <a:gd name="T0" fmla="*/ 13 w 25"/>
                <a:gd name="T1" fmla="*/ 24 h 24"/>
                <a:gd name="T2" fmla="*/ 4 w 25"/>
                <a:gd name="T3" fmla="*/ 21 h 24"/>
                <a:gd name="T4" fmla="*/ 0 w 25"/>
                <a:gd name="T5" fmla="*/ 12 h 24"/>
                <a:gd name="T6" fmla="*/ 4 w 25"/>
                <a:gd name="T7" fmla="*/ 3 h 24"/>
                <a:gd name="T8" fmla="*/ 13 w 25"/>
                <a:gd name="T9" fmla="*/ 0 h 24"/>
                <a:gd name="T10" fmla="*/ 22 w 25"/>
                <a:gd name="T11" fmla="*/ 3 h 24"/>
                <a:gd name="T12" fmla="*/ 25 w 25"/>
                <a:gd name="T13" fmla="*/ 12 h 24"/>
                <a:gd name="T14" fmla="*/ 22 w 25"/>
                <a:gd name="T15" fmla="*/ 21 h 24"/>
                <a:gd name="T16" fmla="*/ 13 w 25"/>
                <a:gd name="T17" fmla="*/ 24 h 24"/>
                <a:gd name="T18" fmla="*/ 13 w 25"/>
                <a:gd name="T19" fmla="*/ 20 h 24"/>
                <a:gd name="T20" fmla="*/ 18 w 25"/>
                <a:gd name="T21" fmla="*/ 18 h 24"/>
                <a:gd name="T22" fmla="*/ 20 w 25"/>
                <a:gd name="T23" fmla="*/ 12 h 24"/>
                <a:gd name="T24" fmla="*/ 18 w 25"/>
                <a:gd name="T25" fmla="*/ 6 h 24"/>
                <a:gd name="T26" fmla="*/ 13 w 25"/>
                <a:gd name="T27" fmla="*/ 4 h 24"/>
                <a:gd name="T28" fmla="*/ 8 w 25"/>
                <a:gd name="T29" fmla="*/ 6 h 24"/>
                <a:gd name="T30" fmla="*/ 6 w 25"/>
                <a:gd name="T31" fmla="*/ 12 h 24"/>
                <a:gd name="T32" fmla="*/ 8 w 25"/>
                <a:gd name="T33" fmla="*/ 18 h 24"/>
                <a:gd name="T34" fmla="*/ 13 w 25"/>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13" y="24"/>
                  </a:moveTo>
                  <a:cubicBezTo>
                    <a:pt x="9" y="24"/>
                    <a:pt x="7" y="23"/>
                    <a:pt x="4" y="21"/>
                  </a:cubicBezTo>
                  <a:cubicBezTo>
                    <a:pt x="2" y="18"/>
                    <a:pt x="0" y="16"/>
                    <a:pt x="0" y="12"/>
                  </a:cubicBezTo>
                  <a:cubicBezTo>
                    <a:pt x="0" y="9"/>
                    <a:pt x="2" y="6"/>
                    <a:pt x="4" y="3"/>
                  </a:cubicBezTo>
                  <a:cubicBezTo>
                    <a:pt x="7" y="1"/>
                    <a:pt x="9" y="0"/>
                    <a:pt x="13" y="0"/>
                  </a:cubicBezTo>
                  <a:cubicBezTo>
                    <a:pt x="16" y="0"/>
                    <a:pt x="19" y="1"/>
                    <a:pt x="22" y="3"/>
                  </a:cubicBezTo>
                  <a:cubicBezTo>
                    <a:pt x="24" y="6"/>
                    <a:pt x="25" y="9"/>
                    <a:pt x="25" y="12"/>
                  </a:cubicBezTo>
                  <a:cubicBezTo>
                    <a:pt x="25" y="16"/>
                    <a:pt x="24" y="18"/>
                    <a:pt x="22" y="21"/>
                  </a:cubicBezTo>
                  <a:cubicBezTo>
                    <a:pt x="19" y="23"/>
                    <a:pt x="16" y="24"/>
                    <a:pt x="13" y="24"/>
                  </a:cubicBezTo>
                  <a:moveTo>
                    <a:pt x="13" y="20"/>
                  </a:moveTo>
                  <a:cubicBezTo>
                    <a:pt x="15" y="20"/>
                    <a:pt x="17" y="19"/>
                    <a:pt x="18" y="18"/>
                  </a:cubicBezTo>
                  <a:cubicBezTo>
                    <a:pt x="19" y="16"/>
                    <a:pt x="20" y="14"/>
                    <a:pt x="20" y="12"/>
                  </a:cubicBezTo>
                  <a:cubicBezTo>
                    <a:pt x="20" y="10"/>
                    <a:pt x="19" y="8"/>
                    <a:pt x="18" y="6"/>
                  </a:cubicBezTo>
                  <a:cubicBezTo>
                    <a:pt x="17" y="5"/>
                    <a:pt x="15" y="4"/>
                    <a:pt x="13" y="4"/>
                  </a:cubicBezTo>
                  <a:cubicBezTo>
                    <a:pt x="11" y="4"/>
                    <a:pt x="9" y="5"/>
                    <a:pt x="8" y="6"/>
                  </a:cubicBezTo>
                  <a:cubicBezTo>
                    <a:pt x="7" y="8"/>
                    <a:pt x="6" y="10"/>
                    <a:pt x="6" y="12"/>
                  </a:cubicBezTo>
                  <a:cubicBezTo>
                    <a:pt x="6" y="14"/>
                    <a:pt x="7" y="16"/>
                    <a:pt x="8" y="18"/>
                  </a:cubicBezTo>
                  <a:cubicBezTo>
                    <a:pt x="9" y="19"/>
                    <a:pt x="11" y="20"/>
                    <a:pt x="13" y="20"/>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Freeform 26">
              <a:extLst>
                <a:ext uri="{FF2B5EF4-FFF2-40B4-BE49-F238E27FC236}">
                  <a16:creationId xmlns:a16="http://schemas.microsoft.com/office/drawing/2014/main" id="{60D9D0A7-D8F5-CE23-3D05-B777A92963A9}"/>
                </a:ext>
              </a:extLst>
            </p:cNvPr>
            <p:cNvSpPr>
              <a:spLocks/>
            </p:cNvSpPr>
            <p:nvPr/>
          </p:nvSpPr>
          <p:spPr bwMode="auto">
            <a:xfrm>
              <a:off x="7432675" y="3651251"/>
              <a:ext cx="79375" cy="92075"/>
            </a:xfrm>
            <a:custGeom>
              <a:avLst/>
              <a:gdLst>
                <a:gd name="T0" fmla="*/ 5 w 21"/>
                <a:gd name="T1" fmla="*/ 12 h 24"/>
                <a:gd name="T2" fmla="*/ 5 w 21"/>
                <a:gd name="T3" fmla="*/ 24 h 24"/>
                <a:gd name="T4" fmla="*/ 0 w 21"/>
                <a:gd name="T5" fmla="*/ 24 h 24"/>
                <a:gd name="T6" fmla="*/ 0 w 21"/>
                <a:gd name="T7" fmla="*/ 0 h 24"/>
                <a:gd name="T8" fmla="*/ 5 w 21"/>
                <a:gd name="T9" fmla="*/ 0 h 24"/>
                <a:gd name="T10" fmla="*/ 5 w 21"/>
                <a:gd name="T11" fmla="*/ 3 h 24"/>
                <a:gd name="T12" fmla="*/ 8 w 21"/>
                <a:gd name="T13" fmla="*/ 1 h 24"/>
                <a:gd name="T14" fmla="*/ 12 w 21"/>
                <a:gd name="T15" fmla="*/ 0 h 24"/>
                <a:gd name="T16" fmla="*/ 18 w 21"/>
                <a:gd name="T17" fmla="*/ 3 h 24"/>
                <a:gd name="T18" fmla="*/ 21 w 21"/>
                <a:gd name="T19" fmla="*/ 10 h 24"/>
                <a:gd name="T20" fmla="*/ 21 w 21"/>
                <a:gd name="T21" fmla="*/ 24 h 24"/>
                <a:gd name="T22" fmla="*/ 15 w 21"/>
                <a:gd name="T23" fmla="*/ 24 h 24"/>
                <a:gd name="T24" fmla="*/ 15 w 21"/>
                <a:gd name="T25" fmla="*/ 12 h 24"/>
                <a:gd name="T26" fmla="*/ 14 w 21"/>
                <a:gd name="T27" fmla="*/ 6 h 24"/>
                <a:gd name="T28" fmla="*/ 10 w 21"/>
                <a:gd name="T29" fmla="*/ 4 h 24"/>
                <a:gd name="T30" fmla="*/ 8 w 21"/>
                <a:gd name="T31" fmla="*/ 5 h 24"/>
                <a:gd name="T32" fmla="*/ 6 w 21"/>
                <a:gd name="T33" fmla="*/ 7 h 24"/>
                <a:gd name="T34" fmla="*/ 5 w 21"/>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4">
                  <a:moveTo>
                    <a:pt x="5" y="12"/>
                  </a:moveTo>
                  <a:cubicBezTo>
                    <a:pt x="5" y="24"/>
                    <a:pt x="5" y="24"/>
                    <a:pt x="5" y="24"/>
                  </a:cubicBezTo>
                  <a:cubicBezTo>
                    <a:pt x="0" y="24"/>
                    <a:pt x="0" y="24"/>
                    <a:pt x="0" y="24"/>
                  </a:cubicBezTo>
                  <a:cubicBezTo>
                    <a:pt x="0" y="0"/>
                    <a:pt x="0" y="0"/>
                    <a:pt x="0" y="0"/>
                  </a:cubicBezTo>
                  <a:cubicBezTo>
                    <a:pt x="5" y="0"/>
                    <a:pt x="5" y="0"/>
                    <a:pt x="5" y="0"/>
                  </a:cubicBezTo>
                  <a:cubicBezTo>
                    <a:pt x="5" y="3"/>
                    <a:pt x="5" y="3"/>
                    <a:pt x="5" y="3"/>
                  </a:cubicBezTo>
                  <a:cubicBezTo>
                    <a:pt x="6" y="2"/>
                    <a:pt x="7" y="2"/>
                    <a:pt x="8" y="1"/>
                  </a:cubicBezTo>
                  <a:cubicBezTo>
                    <a:pt x="9" y="0"/>
                    <a:pt x="10" y="0"/>
                    <a:pt x="12" y="0"/>
                  </a:cubicBezTo>
                  <a:cubicBezTo>
                    <a:pt x="14" y="0"/>
                    <a:pt x="17" y="1"/>
                    <a:pt x="18" y="3"/>
                  </a:cubicBezTo>
                  <a:cubicBezTo>
                    <a:pt x="20" y="5"/>
                    <a:pt x="21" y="7"/>
                    <a:pt x="21" y="10"/>
                  </a:cubicBezTo>
                  <a:cubicBezTo>
                    <a:pt x="21" y="24"/>
                    <a:pt x="21" y="24"/>
                    <a:pt x="21" y="24"/>
                  </a:cubicBezTo>
                  <a:cubicBezTo>
                    <a:pt x="15" y="24"/>
                    <a:pt x="15" y="24"/>
                    <a:pt x="15" y="24"/>
                  </a:cubicBezTo>
                  <a:cubicBezTo>
                    <a:pt x="15" y="12"/>
                    <a:pt x="15" y="12"/>
                    <a:pt x="15" y="12"/>
                  </a:cubicBezTo>
                  <a:cubicBezTo>
                    <a:pt x="15" y="9"/>
                    <a:pt x="15" y="7"/>
                    <a:pt x="14" y="6"/>
                  </a:cubicBezTo>
                  <a:cubicBezTo>
                    <a:pt x="13" y="5"/>
                    <a:pt x="12" y="4"/>
                    <a:pt x="10" y="4"/>
                  </a:cubicBezTo>
                  <a:cubicBezTo>
                    <a:pt x="10" y="4"/>
                    <a:pt x="9" y="4"/>
                    <a:pt x="8" y="5"/>
                  </a:cubicBezTo>
                  <a:cubicBezTo>
                    <a:pt x="7" y="6"/>
                    <a:pt x="6" y="6"/>
                    <a:pt x="6" y="7"/>
                  </a:cubicBezTo>
                  <a:cubicBezTo>
                    <a:pt x="5" y="9"/>
                    <a:pt x="5" y="10"/>
                    <a:pt x="5" y="12"/>
                  </a:cubicBezTo>
                </a:path>
              </a:pathLst>
            </a:custGeom>
            <a:solidFill>
              <a:srgbClr val="595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2" name="그룹 31">
            <a:extLst>
              <a:ext uri="{FF2B5EF4-FFF2-40B4-BE49-F238E27FC236}">
                <a16:creationId xmlns:a16="http://schemas.microsoft.com/office/drawing/2014/main" id="{9D037E0C-830E-8E7D-A5EF-D07B2515DB25}"/>
              </a:ext>
            </a:extLst>
          </p:cNvPr>
          <p:cNvGrpSpPr/>
          <p:nvPr/>
        </p:nvGrpSpPr>
        <p:grpSpPr>
          <a:xfrm rot="12600000">
            <a:off x="-2168477" y="-625327"/>
            <a:ext cx="13485465" cy="11460729"/>
            <a:chOff x="4683125" y="2986088"/>
            <a:chExt cx="900113" cy="879475"/>
          </a:xfrm>
        </p:grpSpPr>
        <p:sp>
          <p:nvSpPr>
            <p:cNvPr id="27" name="Freeform 27">
              <a:extLst>
                <a:ext uri="{FF2B5EF4-FFF2-40B4-BE49-F238E27FC236}">
                  <a16:creationId xmlns:a16="http://schemas.microsoft.com/office/drawing/2014/main" id="{081FEC46-5DEF-D66E-48D4-4EDD80460901}"/>
                </a:ext>
              </a:extLst>
            </p:cNvPr>
            <p:cNvSpPr>
              <a:spLocks/>
            </p:cNvSpPr>
            <p:nvPr/>
          </p:nvSpPr>
          <p:spPr bwMode="auto">
            <a:xfrm>
              <a:off x="4683125" y="2986088"/>
              <a:ext cx="876300" cy="866775"/>
            </a:xfrm>
            <a:custGeom>
              <a:avLst/>
              <a:gdLst>
                <a:gd name="T0" fmla="*/ 178 w 232"/>
                <a:gd name="T1" fmla="*/ 110 h 228"/>
                <a:gd name="T2" fmla="*/ 119 w 232"/>
                <a:gd name="T3" fmla="*/ 123 h 228"/>
                <a:gd name="T4" fmla="*/ 84 w 232"/>
                <a:gd name="T5" fmla="*/ 142 h 228"/>
                <a:gd name="T6" fmla="*/ 44 w 232"/>
                <a:gd name="T7" fmla="*/ 111 h 228"/>
                <a:gd name="T8" fmla="*/ 44 w 232"/>
                <a:gd name="T9" fmla="*/ 111 h 228"/>
                <a:gd name="T10" fmla="*/ 44 w 232"/>
                <a:gd name="T11" fmla="*/ 111 h 228"/>
                <a:gd name="T12" fmla="*/ 44 w 232"/>
                <a:gd name="T13" fmla="*/ 110 h 228"/>
                <a:gd name="T14" fmla="*/ 42 w 232"/>
                <a:gd name="T15" fmla="*/ 94 h 228"/>
                <a:gd name="T16" fmla="*/ 135 w 232"/>
                <a:gd name="T17" fmla="*/ 15 h 228"/>
                <a:gd name="T18" fmla="*/ 232 w 232"/>
                <a:gd name="T19" fmla="*/ 82 h 228"/>
                <a:gd name="T20" fmla="*/ 232 w 232"/>
                <a:gd name="T21" fmla="*/ 81 h 228"/>
                <a:gd name="T22" fmla="*/ 119 w 232"/>
                <a:gd name="T23" fmla="*/ 0 h 228"/>
                <a:gd name="T24" fmla="*/ 0 w 232"/>
                <a:gd name="T25" fmla="*/ 119 h 228"/>
                <a:gd name="T26" fmla="*/ 101 w 232"/>
                <a:gd name="T27" fmla="*/ 228 h 228"/>
                <a:gd name="T28" fmla="*/ 194 w 232"/>
                <a:gd name="T29" fmla="*/ 166 h 228"/>
                <a:gd name="T30" fmla="*/ 178 w 232"/>
                <a:gd name="T31"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228">
                  <a:moveTo>
                    <a:pt x="178" y="110"/>
                  </a:moveTo>
                  <a:cubicBezTo>
                    <a:pt x="158" y="97"/>
                    <a:pt x="133" y="102"/>
                    <a:pt x="119" y="123"/>
                  </a:cubicBezTo>
                  <a:cubicBezTo>
                    <a:pt x="108" y="140"/>
                    <a:pt x="91" y="142"/>
                    <a:pt x="84" y="142"/>
                  </a:cubicBezTo>
                  <a:cubicBezTo>
                    <a:pt x="63" y="142"/>
                    <a:pt x="48" y="127"/>
                    <a:pt x="44" y="111"/>
                  </a:cubicBezTo>
                  <a:cubicBezTo>
                    <a:pt x="44" y="111"/>
                    <a:pt x="44" y="111"/>
                    <a:pt x="44" y="111"/>
                  </a:cubicBezTo>
                  <a:cubicBezTo>
                    <a:pt x="44" y="111"/>
                    <a:pt x="44" y="111"/>
                    <a:pt x="44" y="111"/>
                  </a:cubicBezTo>
                  <a:cubicBezTo>
                    <a:pt x="44" y="111"/>
                    <a:pt x="44" y="111"/>
                    <a:pt x="44" y="110"/>
                  </a:cubicBezTo>
                  <a:cubicBezTo>
                    <a:pt x="42" y="104"/>
                    <a:pt x="42" y="101"/>
                    <a:pt x="42" y="94"/>
                  </a:cubicBezTo>
                  <a:cubicBezTo>
                    <a:pt x="42" y="57"/>
                    <a:pt x="80" y="15"/>
                    <a:pt x="135" y="15"/>
                  </a:cubicBezTo>
                  <a:cubicBezTo>
                    <a:pt x="191" y="15"/>
                    <a:pt x="224" y="58"/>
                    <a:pt x="232" y="82"/>
                  </a:cubicBezTo>
                  <a:cubicBezTo>
                    <a:pt x="232" y="82"/>
                    <a:pt x="232" y="81"/>
                    <a:pt x="232" y="81"/>
                  </a:cubicBezTo>
                  <a:cubicBezTo>
                    <a:pt x="216" y="34"/>
                    <a:pt x="171" y="0"/>
                    <a:pt x="119" y="0"/>
                  </a:cubicBezTo>
                  <a:cubicBezTo>
                    <a:pt x="53" y="0"/>
                    <a:pt x="0" y="54"/>
                    <a:pt x="0" y="119"/>
                  </a:cubicBezTo>
                  <a:cubicBezTo>
                    <a:pt x="0" y="178"/>
                    <a:pt x="43" y="228"/>
                    <a:pt x="101" y="228"/>
                  </a:cubicBezTo>
                  <a:cubicBezTo>
                    <a:pt x="148" y="228"/>
                    <a:pt x="180" y="202"/>
                    <a:pt x="194" y="166"/>
                  </a:cubicBezTo>
                  <a:cubicBezTo>
                    <a:pt x="202" y="146"/>
                    <a:pt x="196" y="123"/>
                    <a:pt x="178" y="110"/>
                  </a:cubicBezTo>
                </a:path>
              </a:pathLst>
            </a:custGeom>
            <a:solidFill>
              <a:srgbClr val="2874C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lt1"/>
                </a:solidFill>
              </a:endParaRPr>
            </a:p>
          </p:txBody>
        </p:sp>
        <p:sp>
          <p:nvSpPr>
            <p:cNvPr id="28" name="Freeform 28">
              <a:extLst>
                <a:ext uri="{FF2B5EF4-FFF2-40B4-BE49-F238E27FC236}">
                  <a16:creationId xmlns:a16="http://schemas.microsoft.com/office/drawing/2014/main" id="{5550A74B-FCB3-C1F6-B9B5-361F5042C62E}"/>
                </a:ext>
              </a:extLst>
            </p:cNvPr>
            <p:cNvSpPr>
              <a:spLocks/>
            </p:cNvSpPr>
            <p:nvPr/>
          </p:nvSpPr>
          <p:spPr bwMode="auto">
            <a:xfrm>
              <a:off x="4841875" y="3043238"/>
              <a:ext cx="741363" cy="822325"/>
            </a:xfrm>
            <a:custGeom>
              <a:avLst/>
              <a:gdLst>
                <a:gd name="T0" fmla="*/ 191 w 196"/>
                <a:gd name="T1" fmla="*/ 69 h 216"/>
                <a:gd name="T2" fmla="*/ 93 w 196"/>
                <a:gd name="T3" fmla="*/ 0 h 216"/>
                <a:gd name="T4" fmla="*/ 0 w 196"/>
                <a:gd name="T5" fmla="*/ 79 h 216"/>
                <a:gd name="T6" fmla="*/ 2 w 196"/>
                <a:gd name="T7" fmla="*/ 95 h 216"/>
                <a:gd name="T8" fmla="*/ 1 w 196"/>
                <a:gd name="T9" fmla="*/ 87 h 216"/>
                <a:gd name="T10" fmla="*/ 79 w 196"/>
                <a:gd name="T11" fmla="*/ 21 h 216"/>
                <a:gd name="T12" fmla="*/ 177 w 196"/>
                <a:gd name="T13" fmla="*/ 119 h 216"/>
                <a:gd name="T14" fmla="*/ 118 w 196"/>
                <a:gd name="T15" fmla="*/ 216 h 216"/>
                <a:gd name="T16" fmla="*/ 118 w 196"/>
                <a:gd name="T17" fmla="*/ 216 h 216"/>
                <a:gd name="T18" fmla="*/ 196 w 196"/>
                <a:gd name="T19" fmla="*/ 104 h 216"/>
                <a:gd name="T20" fmla="*/ 191 w 196"/>
                <a:gd name="T21" fmla="*/ 6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16">
                  <a:moveTo>
                    <a:pt x="191" y="69"/>
                  </a:moveTo>
                  <a:cubicBezTo>
                    <a:pt x="184" y="46"/>
                    <a:pt x="151" y="0"/>
                    <a:pt x="93" y="0"/>
                  </a:cubicBezTo>
                  <a:cubicBezTo>
                    <a:pt x="38" y="0"/>
                    <a:pt x="0" y="42"/>
                    <a:pt x="0" y="79"/>
                  </a:cubicBezTo>
                  <a:cubicBezTo>
                    <a:pt x="0" y="86"/>
                    <a:pt x="0" y="89"/>
                    <a:pt x="2" y="95"/>
                  </a:cubicBezTo>
                  <a:cubicBezTo>
                    <a:pt x="1" y="93"/>
                    <a:pt x="1" y="90"/>
                    <a:pt x="1" y="87"/>
                  </a:cubicBezTo>
                  <a:cubicBezTo>
                    <a:pt x="1" y="48"/>
                    <a:pt x="39" y="21"/>
                    <a:pt x="79" y="21"/>
                  </a:cubicBezTo>
                  <a:cubicBezTo>
                    <a:pt x="134" y="21"/>
                    <a:pt x="177" y="65"/>
                    <a:pt x="177" y="119"/>
                  </a:cubicBezTo>
                  <a:cubicBezTo>
                    <a:pt x="177" y="162"/>
                    <a:pt x="153" y="198"/>
                    <a:pt x="118" y="216"/>
                  </a:cubicBezTo>
                  <a:cubicBezTo>
                    <a:pt x="118" y="216"/>
                    <a:pt x="118" y="216"/>
                    <a:pt x="118" y="216"/>
                  </a:cubicBezTo>
                  <a:cubicBezTo>
                    <a:pt x="163" y="199"/>
                    <a:pt x="196" y="156"/>
                    <a:pt x="196" y="104"/>
                  </a:cubicBezTo>
                  <a:cubicBezTo>
                    <a:pt x="196" y="92"/>
                    <a:pt x="194" y="81"/>
                    <a:pt x="191" y="69"/>
                  </a:cubicBezTo>
                </a:path>
              </a:pathLst>
            </a:custGeom>
            <a:solidFill>
              <a:srgbClr val="E60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79" name="그룹 78">
            <a:extLst>
              <a:ext uri="{FF2B5EF4-FFF2-40B4-BE49-F238E27FC236}">
                <a16:creationId xmlns:a16="http://schemas.microsoft.com/office/drawing/2014/main" id="{510F4BA2-CC06-8335-0D2F-93FF16A9FF2F}"/>
              </a:ext>
            </a:extLst>
          </p:cNvPr>
          <p:cNvGrpSpPr/>
          <p:nvPr/>
        </p:nvGrpSpPr>
        <p:grpSpPr>
          <a:xfrm>
            <a:off x="7575345" y="4652399"/>
            <a:ext cx="3270800" cy="412367"/>
            <a:chOff x="4197704" y="5728830"/>
            <a:chExt cx="3270800" cy="412367"/>
          </a:xfrm>
        </p:grpSpPr>
        <p:grpSp>
          <p:nvGrpSpPr>
            <p:cNvPr id="43" name="그룹 42">
              <a:extLst>
                <a:ext uri="{FF2B5EF4-FFF2-40B4-BE49-F238E27FC236}">
                  <a16:creationId xmlns:a16="http://schemas.microsoft.com/office/drawing/2014/main" id="{1DA63C1B-15B7-818A-ABFC-7B85635C3F4C}"/>
                </a:ext>
              </a:extLst>
            </p:cNvPr>
            <p:cNvGrpSpPr/>
            <p:nvPr/>
          </p:nvGrpSpPr>
          <p:grpSpPr>
            <a:xfrm>
              <a:off x="4197704" y="5769200"/>
              <a:ext cx="1355670" cy="289183"/>
              <a:chOff x="954088" y="-1155700"/>
              <a:chExt cx="6296026" cy="1343025"/>
            </a:xfrm>
            <a:solidFill>
              <a:schemeClr val="bg1"/>
            </a:solidFill>
          </p:grpSpPr>
          <p:sp>
            <p:nvSpPr>
              <p:cNvPr id="45" name="Freeform 5">
                <a:extLst>
                  <a:ext uri="{FF2B5EF4-FFF2-40B4-BE49-F238E27FC236}">
                    <a16:creationId xmlns:a16="http://schemas.microsoft.com/office/drawing/2014/main" id="{1A0EFB50-CBDA-245D-31AB-8E150CDB24FE}"/>
                  </a:ext>
                </a:extLst>
              </p:cNvPr>
              <p:cNvSpPr>
                <a:spLocks/>
              </p:cNvSpPr>
              <p:nvPr/>
            </p:nvSpPr>
            <p:spPr bwMode="auto">
              <a:xfrm>
                <a:off x="4773613" y="-1117600"/>
                <a:ext cx="255588" cy="306388"/>
              </a:xfrm>
              <a:custGeom>
                <a:avLst/>
                <a:gdLst>
                  <a:gd name="T0" fmla="*/ 52 w 68"/>
                  <a:gd name="T1" fmla="*/ 26 h 81"/>
                  <a:gd name="T2" fmla="*/ 44 w 68"/>
                  <a:gd name="T3" fmla="*/ 15 h 81"/>
                  <a:gd name="T4" fmla="*/ 36 w 68"/>
                  <a:gd name="T5" fmla="*/ 13 h 81"/>
                  <a:gd name="T6" fmla="*/ 21 w 68"/>
                  <a:gd name="T7" fmla="*/ 20 h 81"/>
                  <a:gd name="T8" fmla="*/ 15 w 68"/>
                  <a:gd name="T9" fmla="*/ 41 h 81"/>
                  <a:gd name="T10" fmla="*/ 22 w 68"/>
                  <a:gd name="T11" fmla="*/ 61 h 81"/>
                  <a:gd name="T12" fmla="*/ 36 w 68"/>
                  <a:gd name="T13" fmla="*/ 67 h 81"/>
                  <a:gd name="T14" fmla="*/ 48 w 68"/>
                  <a:gd name="T15" fmla="*/ 62 h 81"/>
                  <a:gd name="T16" fmla="*/ 54 w 68"/>
                  <a:gd name="T17" fmla="*/ 50 h 81"/>
                  <a:gd name="T18" fmla="*/ 37 w 68"/>
                  <a:gd name="T19" fmla="*/ 50 h 81"/>
                  <a:gd name="T20" fmla="*/ 37 w 68"/>
                  <a:gd name="T21" fmla="*/ 38 h 81"/>
                  <a:gd name="T22" fmla="*/ 68 w 68"/>
                  <a:gd name="T23" fmla="*/ 38 h 81"/>
                  <a:gd name="T24" fmla="*/ 68 w 68"/>
                  <a:gd name="T25" fmla="*/ 79 h 81"/>
                  <a:gd name="T26" fmla="*/ 58 w 68"/>
                  <a:gd name="T27" fmla="*/ 79 h 81"/>
                  <a:gd name="T28" fmla="*/ 56 w 68"/>
                  <a:gd name="T29" fmla="*/ 69 h 81"/>
                  <a:gd name="T30" fmla="*/ 48 w 68"/>
                  <a:gd name="T31" fmla="*/ 77 h 81"/>
                  <a:gd name="T32" fmla="*/ 33 w 68"/>
                  <a:gd name="T33" fmla="*/ 81 h 81"/>
                  <a:gd name="T34" fmla="*/ 9 w 68"/>
                  <a:gd name="T35" fmla="*/ 70 h 81"/>
                  <a:gd name="T36" fmla="*/ 0 w 68"/>
                  <a:gd name="T37" fmla="*/ 41 h 81"/>
                  <a:gd name="T38" fmla="*/ 10 w 68"/>
                  <a:gd name="T39" fmla="*/ 11 h 81"/>
                  <a:gd name="T40" fmla="*/ 35 w 68"/>
                  <a:gd name="T41" fmla="*/ 0 h 81"/>
                  <a:gd name="T42" fmla="*/ 58 w 68"/>
                  <a:gd name="T43" fmla="*/ 8 h 81"/>
                  <a:gd name="T44" fmla="*/ 67 w 68"/>
                  <a:gd name="T45" fmla="*/ 26 h 81"/>
                  <a:gd name="T46" fmla="*/ 52 w 68"/>
                  <a:gd name="T47"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1">
                    <a:moveTo>
                      <a:pt x="52" y="26"/>
                    </a:moveTo>
                    <a:cubicBezTo>
                      <a:pt x="51" y="21"/>
                      <a:pt x="48" y="17"/>
                      <a:pt x="44" y="15"/>
                    </a:cubicBezTo>
                    <a:cubicBezTo>
                      <a:pt x="41" y="14"/>
                      <a:pt x="39" y="13"/>
                      <a:pt x="36" y="13"/>
                    </a:cubicBezTo>
                    <a:cubicBezTo>
                      <a:pt x="30" y="13"/>
                      <a:pt x="25" y="16"/>
                      <a:pt x="21" y="20"/>
                    </a:cubicBezTo>
                    <a:cubicBezTo>
                      <a:pt x="17" y="25"/>
                      <a:pt x="15" y="32"/>
                      <a:pt x="15" y="41"/>
                    </a:cubicBezTo>
                    <a:cubicBezTo>
                      <a:pt x="15" y="51"/>
                      <a:pt x="17" y="57"/>
                      <a:pt x="22" y="61"/>
                    </a:cubicBezTo>
                    <a:cubicBezTo>
                      <a:pt x="26" y="65"/>
                      <a:pt x="30" y="67"/>
                      <a:pt x="36" y="67"/>
                    </a:cubicBezTo>
                    <a:cubicBezTo>
                      <a:pt x="41" y="67"/>
                      <a:pt x="45" y="66"/>
                      <a:pt x="48" y="62"/>
                    </a:cubicBezTo>
                    <a:cubicBezTo>
                      <a:pt x="51" y="59"/>
                      <a:pt x="53" y="55"/>
                      <a:pt x="54" y="50"/>
                    </a:cubicBezTo>
                    <a:cubicBezTo>
                      <a:pt x="37" y="50"/>
                      <a:pt x="37" y="50"/>
                      <a:pt x="37" y="50"/>
                    </a:cubicBezTo>
                    <a:cubicBezTo>
                      <a:pt x="37" y="38"/>
                      <a:pt x="37" y="38"/>
                      <a:pt x="37" y="38"/>
                    </a:cubicBezTo>
                    <a:cubicBezTo>
                      <a:pt x="68" y="38"/>
                      <a:pt x="68" y="38"/>
                      <a:pt x="68" y="38"/>
                    </a:cubicBezTo>
                    <a:cubicBezTo>
                      <a:pt x="68" y="79"/>
                      <a:pt x="68" y="79"/>
                      <a:pt x="68" y="79"/>
                    </a:cubicBezTo>
                    <a:cubicBezTo>
                      <a:pt x="58" y="79"/>
                      <a:pt x="58" y="79"/>
                      <a:pt x="58" y="79"/>
                    </a:cubicBezTo>
                    <a:cubicBezTo>
                      <a:pt x="56" y="69"/>
                      <a:pt x="56" y="69"/>
                      <a:pt x="56" y="69"/>
                    </a:cubicBezTo>
                    <a:cubicBezTo>
                      <a:pt x="53" y="73"/>
                      <a:pt x="50" y="75"/>
                      <a:pt x="48" y="77"/>
                    </a:cubicBezTo>
                    <a:cubicBezTo>
                      <a:pt x="44" y="79"/>
                      <a:pt x="39" y="81"/>
                      <a:pt x="33" y="81"/>
                    </a:cubicBezTo>
                    <a:cubicBezTo>
                      <a:pt x="24" y="81"/>
                      <a:pt x="16" y="77"/>
                      <a:pt x="9" y="70"/>
                    </a:cubicBezTo>
                    <a:cubicBezTo>
                      <a:pt x="3" y="63"/>
                      <a:pt x="0" y="53"/>
                      <a:pt x="0" y="41"/>
                    </a:cubicBezTo>
                    <a:cubicBezTo>
                      <a:pt x="0" y="29"/>
                      <a:pt x="3" y="19"/>
                      <a:pt x="10" y="11"/>
                    </a:cubicBezTo>
                    <a:cubicBezTo>
                      <a:pt x="16" y="4"/>
                      <a:pt x="25" y="0"/>
                      <a:pt x="35" y="0"/>
                    </a:cubicBezTo>
                    <a:cubicBezTo>
                      <a:pt x="45" y="0"/>
                      <a:pt x="52" y="3"/>
                      <a:pt x="58" y="8"/>
                    </a:cubicBezTo>
                    <a:cubicBezTo>
                      <a:pt x="63" y="13"/>
                      <a:pt x="67" y="19"/>
                      <a:pt x="67" y="26"/>
                    </a:cubicBezTo>
                    <a:lnTo>
                      <a:pt x="52" y="26"/>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6" name="Freeform 6">
                <a:extLst>
                  <a:ext uri="{FF2B5EF4-FFF2-40B4-BE49-F238E27FC236}">
                    <a16:creationId xmlns:a16="http://schemas.microsoft.com/office/drawing/2014/main" id="{C721D8F1-6BA4-29CF-9DC2-BDF9D3E78945}"/>
                  </a:ext>
                </a:extLst>
              </p:cNvPr>
              <p:cNvSpPr>
                <a:spLocks/>
              </p:cNvSpPr>
              <p:nvPr/>
            </p:nvSpPr>
            <p:spPr bwMode="auto">
              <a:xfrm>
                <a:off x="5056188" y="-1111250"/>
                <a:ext cx="196850" cy="292100"/>
              </a:xfrm>
              <a:custGeom>
                <a:avLst/>
                <a:gdLst>
                  <a:gd name="T0" fmla="*/ 0 w 124"/>
                  <a:gd name="T1" fmla="*/ 0 h 184"/>
                  <a:gd name="T2" fmla="*/ 36 w 124"/>
                  <a:gd name="T3" fmla="*/ 0 h 184"/>
                  <a:gd name="T4" fmla="*/ 36 w 124"/>
                  <a:gd name="T5" fmla="*/ 151 h 184"/>
                  <a:gd name="T6" fmla="*/ 124 w 124"/>
                  <a:gd name="T7" fmla="*/ 151 h 184"/>
                  <a:gd name="T8" fmla="*/ 124 w 124"/>
                  <a:gd name="T9" fmla="*/ 184 h 184"/>
                  <a:gd name="T10" fmla="*/ 0 w 124"/>
                  <a:gd name="T11" fmla="*/ 184 h 184"/>
                  <a:gd name="T12" fmla="*/ 0 w 124"/>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4" h="184">
                    <a:moveTo>
                      <a:pt x="0" y="0"/>
                    </a:moveTo>
                    <a:lnTo>
                      <a:pt x="36" y="0"/>
                    </a:lnTo>
                    <a:lnTo>
                      <a:pt x="36" y="151"/>
                    </a:lnTo>
                    <a:lnTo>
                      <a:pt x="124" y="151"/>
                    </a:lnTo>
                    <a:lnTo>
                      <a:pt x="124" y="184"/>
                    </a:lnTo>
                    <a:lnTo>
                      <a:pt x="0" y="18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7" name="Freeform 7">
                <a:extLst>
                  <a:ext uri="{FF2B5EF4-FFF2-40B4-BE49-F238E27FC236}">
                    <a16:creationId xmlns:a16="http://schemas.microsoft.com/office/drawing/2014/main" id="{E967F82A-8EBA-1389-A90C-320DA9BCC3A8}"/>
                  </a:ext>
                </a:extLst>
              </p:cNvPr>
              <p:cNvSpPr>
                <a:spLocks noEditPoints="1"/>
              </p:cNvSpPr>
              <p:nvPr/>
            </p:nvSpPr>
            <p:spPr bwMode="auto">
              <a:xfrm>
                <a:off x="5253038" y="-1117600"/>
                <a:ext cx="263525" cy="306388"/>
              </a:xfrm>
              <a:custGeom>
                <a:avLst/>
                <a:gdLst>
                  <a:gd name="T0" fmla="*/ 49 w 70"/>
                  <a:gd name="T1" fmla="*/ 60 h 81"/>
                  <a:gd name="T2" fmla="*/ 55 w 70"/>
                  <a:gd name="T3" fmla="*/ 40 h 81"/>
                  <a:gd name="T4" fmla="*/ 49 w 70"/>
                  <a:gd name="T5" fmla="*/ 20 h 81"/>
                  <a:gd name="T6" fmla="*/ 35 w 70"/>
                  <a:gd name="T7" fmla="*/ 13 h 81"/>
                  <a:gd name="T8" fmla="*/ 21 w 70"/>
                  <a:gd name="T9" fmla="*/ 20 h 81"/>
                  <a:gd name="T10" fmla="*/ 15 w 70"/>
                  <a:gd name="T11" fmla="*/ 40 h 81"/>
                  <a:gd name="T12" fmla="*/ 21 w 70"/>
                  <a:gd name="T13" fmla="*/ 60 h 81"/>
                  <a:gd name="T14" fmla="*/ 35 w 70"/>
                  <a:gd name="T15" fmla="*/ 67 h 81"/>
                  <a:gd name="T16" fmla="*/ 49 w 70"/>
                  <a:gd name="T17" fmla="*/ 60 h 81"/>
                  <a:gd name="T18" fmla="*/ 59 w 70"/>
                  <a:gd name="T19" fmla="*/ 72 h 81"/>
                  <a:gd name="T20" fmla="*/ 35 w 70"/>
                  <a:gd name="T21" fmla="*/ 81 h 81"/>
                  <a:gd name="T22" fmla="*/ 11 w 70"/>
                  <a:gd name="T23" fmla="*/ 72 h 81"/>
                  <a:gd name="T24" fmla="*/ 0 w 70"/>
                  <a:gd name="T25" fmla="*/ 40 h 81"/>
                  <a:gd name="T26" fmla="*/ 11 w 70"/>
                  <a:gd name="T27" fmla="*/ 9 h 81"/>
                  <a:gd name="T28" fmla="*/ 35 w 70"/>
                  <a:gd name="T29" fmla="*/ 0 h 81"/>
                  <a:gd name="T30" fmla="*/ 59 w 70"/>
                  <a:gd name="T31" fmla="*/ 9 h 81"/>
                  <a:gd name="T32" fmla="*/ 70 w 70"/>
                  <a:gd name="T33" fmla="*/ 40 h 81"/>
                  <a:gd name="T34" fmla="*/ 59 w 70"/>
                  <a:gd name="T35"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81">
                    <a:moveTo>
                      <a:pt x="49" y="60"/>
                    </a:moveTo>
                    <a:cubicBezTo>
                      <a:pt x="53" y="56"/>
                      <a:pt x="55" y="49"/>
                      <a:pt x="55" y="40"/>
                    </a:cubicBezTo>
                    <a:cubicBezTo>
                      <a:pt x="55" y="32"/>
                      <a:pt x="53" y="25"/>
                      <a:pt x="49" y="20"/>
                    </a:cubicBezTo>
                    <a:cubicBezTo>
                      <a:pt x="46" y="16"/>
                      <a:pt x="41" y="13"/>
                      <a:pt x="35" y="13"/>
                    </a:cubicBezTo>
                    <a:cubicBezTo>
                      <a:pt x="29" y="13"/>
                      <a:pt x="24" y="16"/>
                      <a:pt x="21" y="20"/>
                    </a:cubicBezTo>
                    <a:cubicBezTo>
                      <a:pt x="17" y="25"/>
                      <a:pt x="15" y="32"/>
                      <a:pt x="15" y="40"/>
                    </a:cubicBezTo>
                    <a:cubicBezTo>
                      <a:pt x="15" y="49"/>
                      <a:pt x="17" y="56"/>
                      <a:pt x="21" y="60"/>
                    </a:cubicBezTo>
                    <a:cubicBezTo>
                      <a:pt x="24" y="65"/>
                      <a:pt x="29" y="67"/>
                      <a:pt x="35" y="67"/>
                    </a:cubicBezTo>
                    <a:cubicBezTo>
                      <a:pt x="41" y="67"/>
                      <a:pt x="46" y="65"/>
                      <a:pt x="49" y="60"/>
                    </a:cubicBezTo>
                    <a:moveTo>
                      <a:pt x="59" y="72"/>
                    </a:moveTo>
                    <a:cubicBezTo>
                      <a:pt x="53" y="78"/>
                      <a:pt x="45" y="81"/>
                      <a:pt x="35" y="81"/>
                    </a:cubicBezTo>
                    <a:cubicBezTo>
                      <a:pt x="25" y="81"/>
                      <a:pt x="17" y="78"/>
                      <a:pt x="11" y="72"/>
                    </a:cubicBezTo>
                    <a:cubicBezTo>
                      <a:pt x="4" y="65"/>
                      <a:pt x="0" y="54"/>
                      <a:pt x="0" y="40"/>
                    </a:cubicBezTo>
                    <a:cubicBezTo>
                      <a:pt x="0" y="26"/>
                      <a:pt x="4" y="16"/>
                      <a:pt x="11" y="9"/>
                    </a:cubicBezTo>
                    <a:cubicBezTo>
                      <a:pt x="17" y="3"/>
                      <a:pt x="25" y="0"/>
                      <a:pt x="35" y="0"/>
                    </a:cubicBezTo>
                    <a:cubicBezTo>
                      <a:pt x="45" y="0"/>
                      <a:pt x="53" y="3"/>
                      <a:pt x="59" y="9"/>
                    </a:cubicBezTo>
                    <a:cubicBezTo>
                      <a:pt x="66" y="16"/>
                      <a:pt x="70" y="26"/>
                      <a:pt x="70" y="40"/>
                    </a:cubicBezTo>
                    <a:cubicBezTo>
                      <a:pt x="70" y="54"/>
                      <a:pt x="66" y="65"/>
                      <a:pt x="59" y="72"/>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8" name="Freeform 8">
                <a:extLst>
                  <a:ext uri="{FF2B5EF4-FFF2-40B4-BE49-F238E27FC236}">
                    <a16:creationId xmlns:a16="http://schemas.microsoft.com/office/drawing/2014/main" id="{346E41B0-523A-CB6C-47CF-7666AF370C85}"/>
                  </a:ext>
                </a:extLst>
              </p:cNvPr>
              <p:cNvSpPr>
                <a:spLocks noEditPoints="1"/>
              </p:cNvSpPr>
              <p:nvPr/>
            </p:nvSpPr>
            <p:spPr bwMode="auto">
              <a:xfrm>
                <a:off x="5535613" y="-1111250"/>
                <a:ext cx="222250" cy="292100"/>
              </a:xfrm>
              <a:custGeom>
                <a:avLst/>
                <a:gdLst>
                  <a:gd name="T0" fmla="*/ 14 w 59"/>
                  <a:gd name="T1" fmla="*/ 43 h 77"/>
                  <a:gd name="T2" fmla="*/ 14 w 59"/>
                  <a:gd name="T3" fmla="*/ 63 h 77"/>
                  <a:gd name="T4" fmla="*/ 32 w 59"/>
                  <a:gd name="T5" fmla="*/ 63 h 77"/>
                  <a:gd name="T6" fmla="*/ 39 w 59"/>
                  <a:gd name="T7" fmla="*/ 62 h 77"/>
                  <a:gd name="T8" fmla="*/ 44 w 59"/>
                  <a:gd name="T9" fmla="*/ 53 h 77"/>
                  <a:gd name="T10" fmla="*/ 39 w 59"/>
                  <a:gd name="T11" fmla="*/ 44 h 77"/>
                  <a:gd name="T12" fmla="*/ 32 w 59"/>
                  <a:gd name="T13" fmla="*/ 43 h 77"/>
                  <a:gd name="T14" fmla="*/ 14 w 59"/>
                  <a:gd name="T15" fmla="*/ 43 h 77"/>
                  <a:gd name="T16" fmla="*/ 14 w 59"/>
                  <a:gd name="T17" fmla="*/ 13 h 77"/>
                  <a:gd name="T18" fmla="*/ 14 w 59"/>
                  <a:gd name="T19" fmla="*/ 30 h 77"/>
                  <a:gd name="T20" fmla="*/ 32 w 59"/>
                  <a:gd name="T21" fmla="*/ 30 h 77"/>
                  <a:gd name="T22" fmla="*/ 40 w 59"/>
                  <a:gd name="T23" fmla="*/ 28 h 77"/>
                  <a:gd name="T24" fmla="*/ 43 w 59"/>
                  <a:gd name="T25" fmla="*/ 22 h 77"/>
                  <a:gd name="T26" fmla="*/ 39 w 59"/>
                  <a:gd name="T27" fmla="*/ 15 h 77"/>
                  <a:gd name="T28" fmla="*/ 30 w 59"/>
                  <a:gd name="T29" fmla="*/ 13 h 77"/>
                  <a:gd name="T30" fmla="*/ 14 w 59"/>
                  <a:gd name="T31" fmla="*/ 13 h 77"/>
                  <a:gd name="T32" fmla="*/ 54 w 59"/>
                  <a:gd name="T33" fmla="*/ 8 h 77"/>
                  <a:gd name="T34" fmla="*/ 57 w 59"/>
                  <a:gd name="T35" fmla="*/ 20 h 77"/>
                  <a:gd name="T36" fmla="*/ 54 w 59"/>
                  <a:gd name="T37" fmla="*/ 31 h 77"/>
                  <a:gd name="T38" fmla="*/ 48 w 59"/>
                  <a:gd name="T39" fmla="*/ 36 h 77"/>
                  <a:gd name="T40" fmla="*/ 57 w 59"/>
                  <a:gd name="T41" fmla="*/ 42 h 77"/>
                  <a:gd name="T42" fmla="*/ 59 w 59"/>
                  <a:gd name="T43" fmla="*/ 54 h 77"/>
                  <a:gd name="T44" fmla="*/ 56 w 59"/>
                  <a:gd name="T45" fmla="*/ 66 h 77"/>
                  <a:gd name="T46" fmla="*/ 51 w 59"/>
                  <a:gd name="T47" fmla="*/ 72 h 77"/>
                  <a:gd name="T48" fmla="*/ 43 w 59"/>
                  <a:gd name="T49" fmla="*/ 76 h 77"/>
                  <a:gd name="T50" fmla="*/ 33 w 59"/>
                  <a:gd name="T51" fmla="*/ 77 h 77"/>
                  <a:gd name="T52" fmla="*/ 0 w 59"/>
                  <a:gd name="T53" fmla="*/ 77 h 77"/>
                  <a:gd name="T54" fmla="*/ 0 w 59"/>
                  <a:gd name="T55" fmla="*/ 0 h 77"/>
                  <a:gd name="T56" fmla="*/ 35 w 59"/>
                  <a:gd name="T57" fmla="*/ 0 h 77"/>
                  <a:gd name="T58" fmla="*/ 54 w 59"/>
                  <a:gd name="T5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77">
                    <a:moveTo>
                      <a:pt x="14" y="43"/>
                    </a:moveTo>
                    <a:cubicBezTo>
                      <a:pt x="14" y="63"/>
                      <a:pt x="14" y="63"/>
                      <a:pt x="14" y="63"/>
                    </a:cubicBezTo>
                    <a:cubicBezTo>
                      <a:pt x="32" y="63"/>
                      <a:pt x="32" y="63"/>
                      <a:pt x="32" y="63"/>
                    </a:cubicBezTo>
                    <a:cubicBezTo>
                      <a:pt x="35" y="63"/>
                      <a:pt x="38" y="63"/>
                      <a:pt x="39" y="62"/>
                    </a:cubicBezTo>
                    <a:cubicBezTo>
                      <a:pt x="42" y="60"/>
                      <a:pt x="44" y="57"/>
                      <a:pt x="44" y="53"/>
                    </a:cubicBezTo>
                    <a:cubicBezTo>
                      <a:pt x="44" y="48"/>
                      <a:pt x="43" y="46"/>
                      <a:pt x="39" y="44"/>
                    </a:cubicBezTo>
                    <a:cubicBezTo>
                      <a:pt x="38" y="43"/>
                      <a:pt x="35" y="43"/>
                      <a:pt x="32" y="43"/>
                    </a:cubicBezTo>
                    <a:lnTo>
                      <a:pt x="14" y="43"/>
                    </a:lnTo>
                    <a:close/>
                    <a:moveTo>
                      <a:pt x="14" y="13"/>
                    </a:moveTo>
                    <a:cubicBezTo>
                      <a:pt x="14" y="30"/>
                      <a:pt x="14" y="30"/>
                      <a:pt x="14" y="30"/>
                    </a:cubicBezTo>
                    <a:cubicBezTo>
                      <a:pt x="32" y="30"/>
                      <a:pt x="32" y="30"/>
                      <a:pt x="32" y="30"/>
                    </a:cubicBezTo>
                    <a:cubicBezTo>
                      <a:pt x="35" y="30"/>
                      <a:pt x="38" y="30"/>
                      <a:pt x="40" y="28"/>
                    </a:cubicBezTo>
                    <a:cubicBezTo>
                      <a:pt x="42" y="27"/>
                      <a:pt x="43" y="25"/>
                      <a:pt x="43" y="22"/>
                    </a:cubicBezTo>
                    <a:cubicBezTo>
                      <a:pt x="43" y="18"/>
                      <a:pt x="41" y="16"/>
                      <a:pt x="39" y="15"/>
                    </a:cubicBezTo>
                    <a:cubicBezTo>
                      <a:pt x="36" y="14"/>
                      <a:pt x="34" y="13"/>
                      <a:pt x="30" y="13"/>
                    </a:cubicBezTo>
                    <a:lnTo>
                      <a:pt x="14" y="13"/>
                    </a:lnTo>
                    <a:close/>
                    <a:moveTo>
                      <a:pt x="54" y="8"/>
                    </a:moveTo>
                    <a:cubicBezTo>
                      <a:pt x="56" y="12"/>
                      <a:pt x="57" y="15"/>
                      <a:pt x="57" y="20"/>
                    </a:cubicBezTo>
                    <a:cubicBezTo>
                      <a:pt x="57" y="25"/>
                      <a:pt x="56" y="28"/>
                      <a:pt x="54" y="31"/>
                    </a:cubicBezTo>
                    <a:cubicBezTo>
                      <a:pt x="52" y="33"/>
                      <a:pt x="51" y="34"/>
                      <a:pt x="48" y="36"/>
                    </a:cubicBezTo>
                    <a:cubicBezTo>
                      <a:pt x="52" y="37"/>
                      <a:pt x="55" y="39"/>
                      <a:pt x="57" y="42"/>
                    </a:cubicBezTo>
                    <a:cubicBezTo>
                      <a:pt x="59" y="45"/>
                      <a:pt x="59" y="49"/>
                      <a:pt x="59" y="54"/>
                    </a:cubicBezTo>
                    <a:cubicBezTo>
                      <a:pt x="59" y="58"/>
                      <a:pt x="58" y="62"/>
                      <a:pt x="56" y="66"/>
                    </a:cubicBezTo>
                    <a:cubicBezTo>
                      <a:pt x="55" y="68"/>
                      <a:pt x="53" y="70"/>
                      <a:pt x="51" y="72"/>
                    </a:cubicBezTo>
                    <a:cubicBezTo>
                      <a:pt x="49" y="74"/>
                      <a:pt x="46" y="75"/>
                      <a:pt x="43" y="76"/>
                    </a:cubicBezTo>
                    <a:cubicBezTo>
                      <a:pt x="40" y="76"/>
                      <a:pt x="36" y="77"/>
                      <a:pt x="33" y="77"/>
                    </a:cubicBezTo>
                    <a:cubicBezTo>
                      <a:pt x="0" y="77"/>
                      <a:pt x="0" y="77"/>
                      <a:pt x="0" y="77"/>
                    </a:cubicBezTo>
                    <a:cubicBezTo>
                      <a:pt x="0" y="0"/>
                      <a:pt x="0" y="0"/>
                      <a:pt x="0" y="0"/>
                    </a:cubicBezTo>
                    <a:cubicBezTo>
                      <a:pt x="35" y="0"/>
                      <a:pt x="35" y="0"/>
                      <a:pt x="35" y="0"/>
                    </a:cubicBezTo>
                    <a:cubicBezTo>
                      <a:pt x="44" y="0"/>
                      <a:pt x="50" y="3"/>
                      <a:pt x="54" y="8"/>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49" name="Freeform 9">
                <a:extLst>
                  <a:ext uri="{FF2B5EF4-FFF2-40B4-BE49-F238E27FC236}">
                    <a16:creationId xmlns:a16="http://schemas.microsoft.com/office/drawing/2014/main" id="{BAD56E4D-E81D-7FA8-A2C3-F37115BE9EDF}"/>
                  </a:ext>
                </a:extLst>
              </p:cNvPr>
              <p:cNvSpPr>
                <a:spLocks noEditPoints="1"/>
              </p:cNvSpPr>
              <p:nvPr/>
            </p:nvSpPr>
            <p:spPr bwMode="auto">
              <a:xfrm>
                <a:off x="5761038" y="-1111250"/>
                <a:ext cx="260350" cy="292100"/>
              </a:xfrm>
              <a:custGeom>
                <a:avLst/>
                <a:gdLst>
                  <a:gd name="T0" fmla="*/ 59 w 164"/>
                  <a:gd name="T1" fmla="*/ 115 h 184"/>
                  <a:gd name="T2" fmla="*/ 105 w 164"/>
                  <a:gd name="T3" fmla="*/ 115 h 184"/>
                  <a:gd name="T4" fmla="*/ 83 w 164"/>
                  <a:gd name="T5" fmla="*/ 43 h 184"/>
                  <a:gd name="T6" fmla="*/ 59 w 164"/>
                  <a:gd name="T7" fmla="*/ 115 h 184"/>
                  <a:gd name="T8" fmla="*/ 62 w 164"/>
                  <a:gd name="T9" fmla="*/ 0 h 184"/>
                  <a:gd name="T10" fmla="*/ 102 w 164"/>
                  <a:gd name="T11" fmla="*/ 0 h 184"/>
                  <a:gd name="T12" fmla="*/ 164 w 164"/>
                  <a:gd name="T13" fmla="*/ 184 h 184"/>
                  <a:gd name="T14" fmla="*/ 126 w 164"/>
                  <a:gd name="T15" fmla="*/ 184 h 184"/>
                  <a:gd name="T16" fmla="*/ 114 w 164"/>
                  <a:gd name="T17" fmla="*/ 146 h 184"/>
                  <a:gd name="T18" fmla="*/ 50 w 164"/>
                  <a:gd name="T19" fmla="*/ 146 h 184"/>
                  <a:gd name="T20" fmla="*/ 38 w 164"/>
                  <a:gd name="T21" fmla="*/ 184 h 184"/>
                  <a:gd name="T22" fmla="*/ 0 w 164"/>
                  <a:gd name="T23" fmla="*/ 184 h 184"/>
                  <a:gd name="T24" fmla="*/ 62 w 164"/>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4">
                    <a:moveTo>
                      <a:pt x="59" y="115"/>
                    </a:moveTo>
                    <a:lnTo>
                      <a:pt x="105" y="115"/>
                    </a:lnTo>
                    <a:lnTo>
                      <a:pt x="83" y="43"/>
                    </a:lnTo>
                    <a:lnTo>
                      <a:pt x="59" y="115"/>
                    </a:lnTo>
                    <a:close/>
                    <a:moveTo>
                      <a:pt x="62" y="0"/>
                    </a:moveTo>
                    <a:lnTo>
                      <a:pt x="102" y="0"/>
                    </a:lnTo>
                    <a:lnTo>
                      <a:pt x="164" y="184"/>
                    </a:lnTo>
                    <a:lnTo>
                      <a:pt x="126" y="184"/>
                    </a:lnTo>
                    <a:lnTo>
                      <a:pt x="114" y="146"/>
                    </a:lnTo>
                    <a:lnTo>
                      <a:pt x="50" y="146"/>
                    </a:lnTo>
                    <a:lnTo>
                      <a:pt x="38" y="184"/>
                    </a:lnTo>
                    <a:lnTo>
                      <a:pt x="0" y="184"/>
                    </a:lnTo>
                    <a:lnTo>
                      <a:pt x="62"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0" name="Freeform 10">
                <a:extLst>
                  <a:ext uri="{FF2B5EF4-FFF2-40B4-BE49-F238E27FC236}">
                    <a16:creationId xmlns:a16="http://schemas.microsoft.com/office/drawing/2014/main" id="{2E947B36-F26F-2437-B6C4-C4C9666BBF0B}"/>
                  </a:ext>
                </a:extLst>
              </p:cNvPr>
              <p:cNvSpPr>
                <a:spLocks/>
              </p:cNvSpPr>
              <p:nvPr/>
            </p:nvSpPr>
            <p:spPr bwMode="auto">
              <a:xfrm>
                <a:off x="6029326" y="-1111250"/>
                <a:ext cx="195263" cy="292100"/>
              </a:xfrm>
              <a:custGeom>
                <a:avLst/>
                <a:gdLst>
                  <a:gd name="T0" fmla="*/ 0 w 123"/>
                  <a:gd name="T1" fmla="*/ 0 h 184"/>
                  <a:gd name="T2" fmla="*/ 38 w 123"/>
                  <a:gd name="T3" fmla="*/ 0 h 184"/>
                  <a:gd name="T4" fmla="*/ 38 w 123"/>
                  <a:gd name="T5" fmla="*/ 151 h 184"/>
                  <a:gd name="T6" fmla="*/ 123 w 123"/>
                  <a:gd name="T7" fmla="*/ 151 h 184"/>
                  <a:gd name="T8" fmla="*/ 123 w 123"/>
                  <a:gd name="T9" fmla="*/ 184 h 184"/>
                  <a:gd name="T10" fmla="*/ 0 w 123"/>
                  <a:gd name="T11" fmla="*/ 184 h 184"/>
                  <a:gd name="T12" fmla="*/ 0 w 12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123" h="184">
                    <a:moveTo>
                      <a:pt x="0" y="0"/>
                    </a:moveTo>
                    <a:lnTo>
                      <a:pt x="38" y="0"/>
                    </a:lnTo>
                    <a:lnTo>
                      <a:pt x="38" y="151"/>
                    </a:lnTo>
                    <a:lnTo>
                      <a:pt x="123" y="151"/>
                    </a:lnTo>
                    <a:lnTo>
                      <a:pt x="123" y="184"/>
                    </a:lnTo>
                    <a:lnTo>
                      <a:pt x="0" y="184"/>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1" name="Freeform 11">
                <a:extLst>
                  <a:ext uri="{FF2B5EF4-FFF2-40B4-BE49-F238E27FC236}">
                    <a16:creationId xmlns:a16="http://schemas.microsoft.com/office/drawing/2014/main" id="{EAC98FC4-86CE-1962-E25E-46A502A82C57}"/>
                  </a:ext>
                </a:extLst>
              </p:cNvPr>
              <p:cNvSpPr>
                <a:spLocks/>
              </p:cNvSpPr>
              <p:nvPr/>
            </p:nvSpPr>
            <p:spPr bwMode="auto">
              <a:xfrm>
                <a:off x="4787901" y="-628650"/>
                <a:ext cx="241300" cy="288925"/>
              </a:xfrm>
              <a:custGeom>
                <a:avLst/>
                <a:gdLst>
                  <a:gd name="T0" fmla="*/ 0 w 152"/>
                  <a:gd name="T1" fmla="*/ 0 h 182"/>
                  <a:gd name="T2" fmla="*/ 36 w 152"/>
                  <a:gd name="T3" fmla="*/ 0 h 182"/>
                  <a:gd name="T4" fmla="*/ 36 w 152"/>
                  <a:gd name="T5" fmla="*/ 74 h 182"/>
                  <a:gd name="T6" fmla="*/ 103 w 152"/>
                  <a:gd name="T7" fmla="*/ 0 h 182"/>
                  <a:gd name="T8" fmla="*/ 148 w 152"/>
                  <a:gd name="T9" fmla="*/ 0 h 182"/>
                  <a:gd name="T10" fmla="*/ 79 w 152"/>
                  <a:gd name="T11" fmla="*/ 74 h 182"/>
                  <a:gd name="T12" fmla="*/ 152 w 152"/>
                  <a:gd name="T13" fmla="*/ 182 h 182"/>
                  <a:gd name="T14" fmla="*/ 105 w 152"/>
                  <a:gd name="T15" fmla="*/ 182 h 182"/>
                  <a:gd name="T16" fmla="*/ 53 w 152"/>
                  <a:gd name="T17" fmla="*/ 103 h 182"/>
                  <a:gd name="T18" fmla="*/ 36 w 152"/>
                  <a:gd name="T19" fmla="*/ 122 h 182"/>
                  <a:gd name="T20" fmla="*/ 36 w 152"/>
                  <a:gd name="T21" fmla="*/ 182 h 182"/>
                  <a:gd name="T22" fmla="*/ 0 w 152"/>
                  <a:gd name="T23" fmla="*/ 182 h 182"/>
                  <a:gd name="T24" fmla="*/ 0 w 152"/>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82">
                    <a:moveTo>
                      <a:pt x="0" y="0"/>
                    </a:moveTo>
                    <a:lnTo>
                      <a:pt x="36" y="0"/>
                    </a:lnTo>
                    <a:lnTo>
                      <a:pt x="36" y="74"/>
                    </a:lnTo>
                    <a:lnTo>
                      <a:pt x="103" y="0"/>
                    </a:lnTo>
                    <a:lnTo>
                      <a:pt x="148" y="0"/>
                    </a:lnTo>
                    <a:lnTo>
                      <a:pt x="79" y="74"/>
                    </a:lnTo>
                    <a:lnTo>
                      <a:pt x="152" y="182"/>
                    </a:lnTo>
                    <a:lnTo>
                      <a:pt x="105" y="182"/>
                    </a:lnTo>
                    <a:lnTo>
                      <a:pt x="53" y="103"/>
                    </a:lnTo>
                    <a:lnTo>
                      <a:pt x="36" y="122"/>
                    </a:lnTo>
                    <a:lnTo>
                      <a:pt x="36" y="182"/>
                    </a:lnTo>
                    <a:lnTo>
                      <a:pt x="0" y="18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2" name="Freeform 12">
                <a:extLst>
                  <a:ext uri="{FF2B5EF4-FFF2-40B4-BE49-F238E27FC236}">
                    <a16:creationId xmlns:a16="http://schemas.microsoft.com/office/drawing/2014/main" id="{AD329C24-3852-421E-A9A4-15A0F47AA303}"/>
                  </a:ext>
                </a:extLst>
              </p:cNvPr>
              <p:cNvSpPr>
                <a:spLocks noEditPoints="1"/>
              </p:cNvSpPr>
              <p:nvPr/>
            </p:nvSpPr>
            <p:spPr bwMode="auto">
              <a:xfrm>
                <a:off x="5026026" y="-636588"/>
                <a:ext cx="263525" cy="303213"/>
              </a:xfrm>
              <a:custGeom>
                <a:avLst/>
                <a:gdLst>
                  <a:gd name="T0" fmla="*/ 49 w 70"/>
                  <a:gd name="T1" fmla="*/ 60 h 80"/>
                  <a:gd name="T2" fmla="*/ 54 w 70"/>
                  <a:gd name="T3" fmla="*/ 40 h 80"/>
                  <a:gd name="T4" fmla="*/ 49 w 70"/>
                  <a:gd name="T5" fmla="*/ 20 h 80"/>
                  <a:gd name="T6" fmla="*/ 35 w 70"/>
                  <a:gd name="T7" fmla="*/ 13 h 80"/>
                  <a:gd name="T8" fmla="*/ 20 w 70"/>
                  <a:gd name="T9" fmla="*/ 20 h 80"/>
                  <a:gd name="T10" fmla="*/ 15 w 70"/>
                  <a:gd name="T11" fmla="*/ 40 h 80"/>
                  <a:gd name="T12" fmla="*/ 20 w 70"/>
                  <a:gd name="T13" fmla="*/ 60 h 80"/>
                  <a:gd name="T14" fmla="*/ 35 w 70"/>
                  <a:gd name="T15" fmla="*/ 67 h 80"/>
                  <a:gd name="T16" fmla="*/ 49 w 70"/>
                  <a:gd name="T17" fmla="*/ 60 h 80"/>
                  <a:gd name="T18" fmla="*/ 59 w 70"/>
                  <a:gd name="T19" fmla="*/ 72 h 80"/>
                  <a:gd name="T20" fmla="*/ 35 w 70"/>
                  <a:gd name="T21" fmla="*/ 80 h 80"/>
                  <a:gd name="T22" fmla="*/ 11 w 70"/>
                  <a:gd name="T23" fmla="*/ 72 h 80"/>
                  <a:gd name="T24" fmla="*/ 0 w 70"/>
                  <a:gd name="T25" fmla="*/ 40 h 80"/>
                  <a:gd name="T26" fmla="*/ 11 w 70"/>
                  <a:gd name="T27" fmla="*/ 8 h 80"/>
                  <a:gd name="T28" fmla="*/ 35 w 70"/>
                  <a:gd name="T29" fmla="*/ 0 h 80"/>
                  <a:gd name="T30" fmla="*/ 59 w 70"/>
                  <a:gd name="T31" fmla="*/ 8 h 80"/>
                  <a:gd name="T32" fmla="*/ 70 w 70"/>
                  <a:gd name="T33" fmla="*/ 40 h 80"/>
                  <a:gd name="T34" fmla="*/ 59 w 70"/>
                  <a:gd name="T3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80">
                    <a:moveTo>
                      <a:pt x="49" y="60"/>
                    </a:moveTo>
                    <a:cubicBezTo>
                      <a:pt x="53" y="55"/>
                      <a:pt x="54" y="49"/>
                      <a:pt x="54" y="40"/>
                    </a:cubicBezTo>
                    <a:cubicBezTo>
                      <a:pt x="54" y="31"/>
                      <a:pt x="53" y="25"/>
                      <a:pt x="49" y="20"/>
                    </a:cubicBezTo>
                    <a:cubicBezTo>
                      <a:pt x="45" y="15"/>
                      <a:pt x="41" y="13"/>
                      <a:pt x="35" y="13"/>
                    </a:cubicBezTo>
                    <a:cubicBezTo>
                      <a:pt x="29" y="13"/>
                      <a:pt x="24" y="15"/>
                      <a:pt x="20" y="20"/>
                    </a:cubicBezTo>
                    <a:cubicBezTo>
                      <a:pt x="17" y="25"/>
                      <a:pt x="15" y="31"/>
                      <a:pt x="15" y="40"/>
                    </a:cubicBezTo>
                    <a:cubicBezTo>
                      <a:pt x="15" y="49"/>
                      <a:pt x="17" y="55"/>
                      <a:pt x="20" y="60"/>
                    </a:cubicBezTo>
                    <a:cubicBezTo>
                      <a:pt x="24" y="65"/>
                      <a:pt x="29" y="67"/>
                      <a:pt x="35" y="67"/>
                    </a:cubicBezTo>
                    <a:cubicBezTo>
                      <a:pt x="41" y="67"/>
                      <a:pt x="45" y="65"/>
                      <a:pt x="49" y="60"/>
                    </a:cubicBezTo>
                    <a:moveTo>
                      <a:pt x="59" y="72"/>
                    </a:moveTo>
                    <a:cubicBezTo>
                      <a:pt x="53" y="77"/>
                      <a:pt x="45" y="80"/>
                      <a:pt x="35" y="80"/>
                    </a:cubicBezTo>
                    <a:cubicBezTo>
                      <a:pt x="24" y="80"/>
                      <a:pt x="16" y="77"/>
                      <a:pt x="11" y="72"/>
                    </a:cubicBezTo>
                    <a:cubicBezTo>
                      <a:pt x="3" y="64"/>
                      <a:pt x="0" y="54"/>
                      <a:pt x="0" y="40"/>
                    </a:cubicBezTo>
                    <a:cubicBezTo>
                      <a:pt x="0" y="26"/>
                      <a:pt x="3" y="16"/>
                      <a:pt x="11" y="8"/>
                    </a:cubicBezTo>
                    <a:cubicBezTo>
                      <a:pt x="16" y="3"/>
                      <a:pt x="24" y="0"/>
                      <a:pt x="35" y="0"/>
                    </a:cubicBezTo>
                    <a:cubicBezTo>
                      <a:pt x="45" y="0"/>
                      <a:pt x="53" y="3"/>
                      <a:pt x="59" y="8"/>
                    </a:cubicBezTo>
                    <a:cubicBezTo>
                      <a:pt x="66" y="16"/>
                      <a:pt x="70" y="26"/>
                      <a:pt x="70" y="40"/>
                    </a:cubicBezTo>
                    <a:cubicBezTo>
                      <a:pt x="70" y="54"/>
                      <a:pt x="66" y="64"/>
                      <a:pt x="59" y="72"/>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3" name="Freeform 13">
                <a:extLst>
                  <a:ext uri="{FF2B5EF4-FFF2-40B4-BE49-F238E27FC236}">
                    <a16:creationId xmlns:a16="http://schemas.microsoft.com/office/drawing/2014/main" id="{CA0D611A-26CE-1F60-C72C-7CBB50C7A291}"/>
                  </a:ext>
                </a:extLst>
              </p:cNvPr>
              <p:cNvSpPr>
                <a:spLocks noEditPoints="1"/>
              </p:cNvSpPr>
              <p:nvPr/>
            </p:nvSpPr>
            <p:spPr bwMode="auto">
              <a:xfrm>
                <a:off x="5305426" y="-628650"/>
                <a:ext cx="225425" cy="288925"/>
              </a:xfrm>
              <a:custGeom>
                <a:avLst/>
                <a:gdLst>
                  <a:gd name="T0" fmla="*/ 15 w 60"/>
                  <a:gd name="T1" fmla="*/ 13 h 76"/>
                  <a:gd name="T2" fmla="*/ 15 w 60"/>
                  <a:gd name="T3" fmla="*/ 34 h 76"/>
                  <a:gd name="T4" fmla="*/ 32 w 60"/>
                  <a:gd name="T5" fmla="*/ 34 h 76"/>
                  <a:gd name="T6" fmla="*/ 39 w 60"/>
                  <a:gd name="T7" fmla="*/ 32 h 76"/>
                  <a:gd name="T8" fmla="*/ 44 w 60"/>
                  <a:gd name="T9" fmla="*/ 24 h 76"/>
                  <a:gd name="T10" fmla="*/ 39 w 60"/>
                  <a:gd name="T11" fmla="*/ 14 h 76"/>
                  <a:gd name="T12" fmla="*/ 32 w 60"/>
                  <a:gd name="T13" fmla="*/ 13 h 76"/>
                  <a:gd name="T14" fmla="*/ 15 w 60"/>
                  <a:gd name="T15" fmla="*/ 13 h 76"/>
                  <a:gd name="T16" fmla="*/ 47 w 60"/>
                  <a:gd name="T17" fmla="*/ 2 h 76"/>
                  <a:gd name="T18" fmla="*/ 54 w 60"/>
                  <a:gd name="T19" fmla="*/ 7 h 76"/>
                  <a:gd name="T20" fmla="*/ 57 w 60"/>
                  <a:gd name="T21" fmla="*/ 14 h 76"/>
                  <a:gd name="T22" fmla="*/ 59 w 60"/>
                  <a:gd name="T23" fmla="*/ 22 h 76"/>
                  <a:gd name="T24" fmla="*/ 56 w 60"/>
                  <a:gd name="T25" fmla="*/ 32 h 76"/>
                  <a:gd name="T26" fmla="*/ 47 w 60"/>
                  <a:gd name="T27" fmla="*/ 40 h 76"/>
                  <a:gd name="T28" fmla="*/ 55 w 60"/>
                  <a:gd name="T29" fmla="*/ 46 h 76"/>
                  <a:gd name="T30" fmla="*/ 57 w 60"/>
                  <a:gd name="T31" fmla="*/ 58 h 76"/>
                  <a:gd name="T32" fmla="*/ 57 w 60"/>
                  <a:gd name="T33" fmla="*/ 63 h 76"/>
                  <a:gd name="T34" fmla="*/ 57 w 60"/>
                  <a:gd name="T35" fmla="*/ 70 h 76"/>
                  <a:gd name="T36" fmla="*/ 60 w 60"/>
                  <a:gd name="T37" fmla="*/ 74 h 76"/>
                  <a:gd name="T38" fmla="*/ 60 w 60"/>
                  <a:gd name="T39" fmla="*/ 76 h 76"/>
                  <a:gd name="T40" fmla="*/ 43 w 60"/>
                  <a:gd name="T41" fmla="*/ 76 h 76"/>
                  <a:gd name="T42" fmla="*/ 42 w 60"/>
                  <a:gd name="T43" fmla="*/ 72 h 76"/>
                  <a:gd name="T44" fmla="*/ 42 w 60"/>
                  <a:gd name="T45" fmla="*/ 66 h 76"/>
                  <a:gd name="T46" fmla="*/ 41 w 60"/>
                  <a:gd name="T47" fmla="*/ 59 h 76"/>
                  <a:gd name="T48" fmla="*/ 39 w 60"/>
                  <a:gd name="T49" fmla="*/ 49 h 76"/>
                  <a:gd name="T50" fmla="*/ 30 w 60"/>
                  <a:gd name="T51" fmla="*/ 46 h 76"/>
                  <a:gd name="T52" fmla="*/ 15 w 60"/>
                  <a:gd name="T53" fmla="*/ 46 h 76"/>
                  <a:gd name="T54" fmla="*/ 15 w 60"/>
                  <a:gd name="T55" fmla="*/ 76 h 76"/>
                  <a:gd name="T56" fmla="*/ 0 w 60"/>
                  <a:gd name="T57" fmla="*/ 76 h 76"/>
                  <a:gd name="T58" fmla="*/ 0 w 60"/>
                  <a:gd name="T59" fmla="*/ 0 h 76"/>
                  <a:gd name="T60" fmla="*/ 35 w 60"/>
                  <a:gd name="T61" fmla="*/ 0 h 76"/>
                  <a:gd name="T62" fmla="*/ 47 w 60"/>
                  <a:gd name="T6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76">
                    <a:moveTo>
                      <a:pt x="15" y="13"/>
                    </a:moveTo>
                    <a:cubicBezTo>
                      <a:pt x="15" y="34"/>
                      <a:pt x="15" y="34"/>
                      <a:pt x="15" y="34"/>
                    </a:cubicBezTo>
                    <a:cubicBezTo>
                      <a:pt x="32" y="34"/>
                      <a:pt x="32" y="34"/>
                      <a:pt x="32" y="34"/>
                    </a:cubicBezTo>
                    <a:cubicBezTo>
                      <a:pt x="35" y="34"/>
                      <a:pt x="38" y="33"/>
                      <a:pt x="39" y="32"/>
                    </a:cubicBezTo>
                    <a:cubicBezTo>
                      <a:pt x="42" y="31"/>
                      <a:pt x="44" y="28"/>
                      <a:pt x="44" y="24"/>
                    </a:cubicBezTo>
                    <a:cubicBezTo>
                      <a:pt x="44" y="19"/>
                      <a:pt x="42" y="16"/>
                      <a:pt x="39" y="14"/>
                    </a:cubicBezTo>
                    <a:cubicBezTo>
                      <a:pt x="38" y="14"/>
                      <a:pt x="35" y="13"/>
                      <a:pt x="32" y="13"/>
                    </a:cubicBezTo>
                    <a:lnTo>
                      <a:pt x="15" y="13"/>
                    </a:lnTo>
                    <a:close/>
                    <a:moveTo>
                      <a:pt x="47" y="2"/>
                    </a:moveTo>
                    <a:cubicBezTo>
                      <a:pt x="50" y="3"/>
                      <a:pt x="52" y="5"/>
                      <a:pt x="54" y="7"/>
                    </a:cubicBezTo>
                    <a:cubicBezTo>
                      <a:pt x="55" y="9"/>
                      <a:pt x="56" y="11"/>
                      <a:pt x="57" y="14"/>
                    </a:cubicBezTo>
                    <a:cubicBezTo>
                      <a:pt x="58" y="16"/>
                      <a:pt x="59" y="19"/>
                      <a:pt x="59" y="22"/>
                    </a:cubicBezTo>
                    <a:cubicBezTo>
                      <a:pt x="59" y="25"/>
                      <a:pt x="58" y="29"/>
                      <a:pt x="56" y="32"/>
                    </a:cubicBezTo>
                    <a:cubicBezTo>
                      <a:pt x="54" y="36"/>
                      <a:pt x="51" y="38"/>
                      <a:pt x="47" y="40"/>
                    </a:cubicBezTo>
                    <a:cubicBezTo>
                      <a:pt x="51" y="41"/>
                      <a:pt x="53" y="43"/>
                      <a:pt x="55" y="46"/>
                    </a:cubicBezTo>
                    <a:cubicBezTo>
                      <a:pt x="56" y="48"/>
                      <a:pt x="57" y="52"/>
                      <a:pt x="57" y="58"/>
                    </a:cubicBezTo>
                    <a:cubicBezTo>
                      <a:pt x="57" y="63"/>
                      <a:pt x="57" y="63"/>
                      <a:pt x="57" y="63"/>
                    </a:cubicBezTo>
                    <a:cubicBezTo>
                      <a:pt x="57" y="66"/>
                      <a:pt x="57" y="69"/>
                      <a:pt x="57" y="70"/>
                    </a:cubicBezTo>
                    <a:cubicBezTo>
                      <a:pt x="57" y="72"/>
                      <a:pt x="58" y="73"/>
                      <a:pt x="60" y="74"/>
                    </a:cubicBezTo>
                    <a:cubicBezTo>
                      <a:pt x="60" y="76"/>
                      <a:pt x="60" y="76"/>
                      <a:pt x="60" y="76"/>
                    </a:cubicBezTo>
                    <a:cubicBezTo>
                      <a:pt x="43" y="76"/>
                      <a:pt x="43" y="76"/>
                      <a:pt x="43" y="76"/>
                    </a:cubicBezTo>
                    <a:cubicBezTo>
                      <a:pt x="43" y="75"/>
                      <a:pt x="42" y="73"/>
                      <a:pt x="42" y="72"/>
                    </a:cubicBezTo>
                    <a:cubicBezTo>
                      <a:pt x="42" y="70"/>
                      <a:pt x="42" y="68"/>
                      <a:pt x="42" y="66"/>
                    </a:cubicBezTo>
                    <a:cubicBezTo>
                      <a:pt x="41" y="59"/>
                      <a:pt x="41" y="59"/>
                      <a:pt x="41" y="59"/>
                    </a:cubicBezTo>
                    <a:cubicBezTo>
                      <a:pt x="41" y="54"/>
                      <a:pt x="41" y="50"/>
                      <a:pt x="39" y="49"/>
                    </a:cubicBezTo>
                    <a:cubicBezTo>
                      <a:pt x="37" y="47"/>
                      <a:pt x="35" y="46"/>
                      <a:pt x="30" y="46"/>
                    </a:cubicBezTo>
                    <a:cubicBezTo>
                      <a:pt x="15" y="46"/>
                      <a:pt x="15" y="46"/>
                      <a:pt x="15" y="46"/>
                    </a:cubicBezTo>
                    <a:cubicBezTo>
                      <a:pt x="15" y="76"/>
                      <a:pt x="15" y="76"/>
                      <a:pt x="15" y="76"/>
                    </a:cubicBezTo>
                    <a:cubicBezTo>
                      <a:pt x="0" y="76"/>
                      <a:pt x="0" y="76"/>
                      <a:pt x="0" y="76"/>
                    </a:cubicBezTo>
                    <a:cubicBezTo>
                      <a:pt x="0" y="0"/>
                      <a:pt x="0" y="0"/>
                      <a:pt x="0" y="0"/>
                    </a:cubicBezTo>
                    <a:cubicBezTo>
                      <a:pt x="35" y="0"/>
                      <a:pt x="35" y="0"/>
                      <a:pt x="35" y="0"/>
                    </a:cubicBezTo>
                    <a:cubicBezTo>
                      <a:pt x="40" y="0"/>
                      <a:pt x="44" y="1"/>
                      <a:pt x="47" y="2"/>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4" name="Freeform 14">
                <a:extLst>
                  <a:ext uri="{FF2B5EF4-FFF2-40B4-BE49-F238E27FC236}">
                    <a16:creationId xmlns:a16="http://schemas.microsoft.com/office/drawing/2014/main" id="{9E9155B5-4796-B145-5F32-470EA95E9606}"/>
                  </a:ext>
                </a:extLst>
              </p:cNvPr>
              <p:cNvSpPr>
                <a:spLocks/>
              </p:cNvSpPr>
              <p:nvPr/>
            </p:nvSpPr>
            <p:spPr bwMode="auto">
              <a:xfrm>
                <a:off x="5553076" y="-628650"/>
                <a:ext cx="211138" cy="288925"/>
              </a:xfrm>
              <a:custGeom>
                <a:avLst/>
                <a:gdLst>
                  <a:gd name="T0" fmla="*/ 129 w 133"/>
                  <a:gd name="T1" fmla="*/ 33 h 182"/>
                  <a:gd name="T2" fmla="*/ 36 w 133"/>
                  <a:gd name="T3" fmla="*/ 33 h 182"/>
                  <a:gd name="T4" fmla="*/ 36 w 133"/>
                  <a:gd name="T5" fmla="*/ 72 h 182"/>
                  <a:gd name="T6" fmla="*/ 122 w 133"/>
                  <a:gd name="T7" fmla="*/ 72 h 182"/>
                  <a:gd name="T8" fmla="*/ 122 w 133"/>
                  <a:gd name="T9" fmla="*/ 103 h 182"/>
                  <a:gd name="T10" fmla="*/ 36 w 133"/>
                  <a:gd name="T11" fmla="*/ 103 h 182"/>
                  <a:gd name="T12" fmla="*/ 36 w 133"/>
                  <a:gd name="T13" fmla="*/ 150 h 182"/>
                  <a:gd name="T14" fmla="*/ 133 w 133"/>
                  <a:gd name="T15" fmla="*/ 150 h 182"/>
                  <a:gd name="T16" fmla="*/ 133 w 133"/>
                  <a:gd name="T17" fmla="*/ 182 h 182"/>
                  <a:gd name="T18" fmla="*/ 0 w 133"/>
                  <a:gd name="T19" fmla="*/ 182 h 182"/>
                  <a:gd name="T20" fmla="*/ 0 w 133"/>
                  <a:gd name="T21" fmla="*/ 0 h 182"/>
                  <a:gd name="T22" fmla="*/ 129 w 133"/>
                  <a:gd name="T23" fmla="*/ 0 h 182"/>
                  <a:gd name="T24" fmla="*/ 129 w 133"/>
                  <a:gd name="T25" fmla="*/ 3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82">
                    <a:moveTo>
                      <a:pt x="129" y="33"/>
                    </a:moveTo>
                    <a:lnTo>
                      <a:pt x="36" y="33"/>
                    </a:lnTo>
                    <a:lnTo>
                      <a:pt x="36" y="72"/>
                    </a:lnTo>
                    <a:lnTo>
                      <a:pt x="122" y="72"/>
                    </a:lnTo>
                    <a:lnTo>
                      <a:pt x="122" y="103"/>
                    </a:lnTo>
                    <a:lnTo>
                      <a:pt x="36" y="103"/>
                    </a:lnTo>
                    <a:lnTo>
                      <a:pt x="36" y="150"/>
                    </a:lnTo>
                    <a:lnTo>
                      <a:pt x="133" y="150"/>
                    </a:lnTo>
                    <a:lnTo>
                      <a:pt x="133" y="182"/>
                    </a:lnTo>
                    <a:lnTo>
                      <a:pt x="0" y="182"/>
                    </a:lnTo>
                    <a:lnTo>
                      <a:pt x="0" y="0"/>
                    </a:lnTo>
                    <a:lnTo>
                      <a:pt x="129" y="0"/>
                    </a:lnTo>
                    <a:lnTo>
                      <a:pt x="129" y="33"/>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5" name="Freeform 15">
                <a:extLst>
                  <a:ext uri="{FF2B5EF4-FFF2-40B4-BE49-F238E27FC236}">
                    <a16:creationId xmlns:a16="http://schemas.microsoft.com/office/drawing/2014/main" id="{7C2C26FA-368A-97BA-C22C-4674168BD7FB}"/>
                  </a:ext>
                </a:extLst>
              </p:cNvPr>
              <p:cNvSpPr>
                <a:spLocks noEditPoints="1"/>
              </p:cNvSpPr>
              <p:nvPr/>
            </p:nvSpPr>
            <p:spPr bwMode="auto">
              <a:xfrm>
                <a:off x="5761038" y="-628650"/>
                <a:ext cx="260350" cy="288925"/>
              </a:xfrm>
              <a:custGeom>
                <a:avLst/>
                <a:gdLst>
                  <a:gd name="T0" fmla="*/ 59 w 164"/>
                  <a:gd name="T1" fmla="*/ 112 h 182"/>
                  <a:gd name="T2" fmla="*/ 105 w 164"/>
                  <a:gd name="T3" fmla="*/ 112 h 182"/>
                  <a:gd name="T4" fmla="*/ 83 w 164"/>
                  <a:gd name="T5" fmla="*/ 41 h 182"/>
                  <a:gd name="T6" fmla="*/ 59 w 164"/>
                  <a:gd name="T7" fmla="*/ 112 h 182"/>
                  <a:gd name="T8" fmla="*/ 62 w 164"/>
                  <a:gd name="T9" fmla="*/ 0 h 182"/>
                  <a:gd name="T10" fmla="*/ 102 w 164"/>
                  <a:gd name="T11" fmla="*/ 0 h 182"/>
                  <a:gd name="T12" fmla="*/ 164 w 164"/>
                  <a:gd name="T13" fmla="*/ 182 h 182"/>
                  <a:gd name="T14" fmla="*/ 126 w 164"/>
                  <a:gd name="T15" fmla="*/ 182 h 182"/>
                  <a:gd name="T16" fmla="*/ 114 w 164"/>
                  <a:gd name="T17" fmla="*/ 146 h 182"/>
                  <a:gd name="T18" fmla="*/ 50 w 164"/>
                  <a:gd name="T19" fmla="*/ 146 h 182"/>
                  <a:gd name="T20" fmla="*/ 38 w 164"/>
                  <a:gd name="T21" fmla="*/ 182 h 182"/>
                  <a:gd name="T22" fmla="*/ 0 w 164"/>
                  <a:gd name="T23" fmla="*/ 182 h 182"/>
                  <a:gd name="T24" fmla="*/ 62 w 164"/>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2">
                    <a:moveTo>
                      <a:pt x="59" y="112"/>
                    </a:moveTo>
                    <a:lnTo>
                      <a:pt x="105" y="112"/>
                    </a:lnTo>
                    <a:lnTo>
                      <a:pt x="83" y="41"/>
                    </a:lnTo>
                    <a:lnTo>
                      <a:pt x="59" y="112"/>
                    </a:lnTo>
                    <a:close/>
                    <a:moveTo>
                      <a:pt x="62" y="0"/>
                    </a:moveTo>
                    <a:lnTo>
                      <a:pt x="102" y="0"/>
                    </a:lnTo>
                    <a:lnTo>
                      <a:pt x="164" y="182"/>
                    </a:lnTo>
                    <a:lnTo>
                      <a:pt x="126" y="182"/>
                    </a:lnTo>
                    <a:lnTo>
                      <a:pt x="114" y="146"/>
                    </a:lnTo>
                    <a:lnTo>
                      <a:pt x="50" y="146"/>
                    </a:lnTo>
                    <a:lnTo>
                      <a:pt x="38" y="182"/>
                    </a:lnTo>
                    <a:lnTo>
                      <a:pt x="0" y="182"/>
                    </a:lnTo>
                    <a:lnTo>
                      <a:pt x="62"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6" name="Freeform 16">
                <a:extLst>
                  <a:ext uri="{FF2B5EF4-FFF2-40B4-BE49-F238E27FC236}">
                    <a16:creationId xmlns:a16="http://schemas.microsoft.com/office/drawing/2014/main" id="{CDE9ADB1-85DA-31A9-6998-C1EE3BFDA6B3}"/>
                  </a:ext>
                </a:extLst>
              </p:cNvPr>
              <p:cNvSpPr>
                <a:spLocks/>
              </p:cNvSpPr>
              <p:nvPr/>
            </p:nvSpPr>
            <p:spPr bwMode="auto">
              <a:xfrm>
                <a:off x="4773613" y="-158750"/>
                <a:ext cx="225425" cy="307975"/>
              </a:xfrm>
              <a:custGeom>
                <a:avLst/>
                <a:gdLst>
                  <a:gd name="T0" fmla="*/ 14 w 60"/>
                  <a:gd name="T1" fmla="*/ 55 h 81"/>
                  <a:gd name="T2" fmla="*/ 17 w 60"/>
                  <a:gd name="T3" fmla="*/ 63 h 81"/>
                  <a:gd name="T4" fmla="*/ 30 w 60"/>
                  <a:gd name="T5" fmla="*/ 68 h 81"/>
                  <a:gd name="T6" fmla="*/ 39 w 60"/>
                  <a:gd name="T7" fmla="*/ 67 h 81"/>
                  <a:gd name="T8" fmla="*/ 46 w 60"/>
                  <a:gd name="T9" fmla="*/ 58 h 81"/>
                  <a:gd name="T10" fmla="*/ 42 w 60"/>
                  <a:gd name="T11" fmla="*/ 52 h 81"/>
                  <a:gd name="T12" fmla="*/ 32 w 60"/>
                  <a:gd name="T13" fmla="*/ 48 h 81"/>
                  <a:gd name="T14" fmla="*/ 24 w 60"/>
                  <a:gd name="T15" fmla="*/ 47 h 81"/>
                  <a:gd name="T16" fmla="*/ 8 w 60"/>
                  <a:gd name="T17" fmla="*/ 41 h 81"/>
                  <a:gd name="T18" fmla="*/ 1 w 60"/>
                  <a:gd name="T19" fmla="*/ 24 h 81"/>
                  <a:gd name="T20" fmla="*/ 8 w 60"/>
                  <a:gd name="T21" fmla="*/ 7 h 81"/>
                  <a:gd name="T22" fmla="*/ 29 w 60"/>
                  <a:gd name="T23" fmla="*/ 0 h 81"/>
                  <a:gd name="T24" fmla="*/ 49 w 60"/>
                  <a:gd name="T25" fmla="*/ 7 h 81"/>
                  <a:gd name="T26" fmla="*/ 58 w 60"/>
                  <a:gd name="T27" fmla="*/ 25 h 81"/>
                  <a:gd name="T28" fmla="*/ 43 w 60"/>
                  <a:gd name="T29" fmla="*/ 25 h 81"/>
                  <a:gd name="T30" fmla="*/ 37 w 60"/>
                  <a:gd name="T31" fmla="*/ 16 h 81"/>
                  <a:gd name="T32" fmla="*/ 28 w 60"/>
                  <a:gd name="T33" fmla="*/ 14 h 81"/>
                  <a:gd name="T34" fmla="*/ 19 w 60"/>
                  <a:gd name="T35" fmla="*/ 16 h 81"/>
                  <a:gd name="T36" fmla="*/ 15 w 60"/>
                  <a:gd name="T37" fmla="*/ 23 h 81"/>
                  <a:gd name="T38" fmla="*/ 19 w 60"/>
                  <a:gd name="T39" fmla="*/ 29 h 81"/>
                  <a:gd name="T40" fmla="*/ 28 w 60"/>
                  <a:gd name="T41" fmla="*/ 32 h 81"/>
                  <a:gd name="T42" fmla="*/ 41 w 60"/>
                  <a:gd name="T43" fmla="*/ 36 h 81"/>
                  <a:gd name="T44" fmla="*/ 54 w 60"/>
                  <a:gd name="T45" fmla="*/ 41 h 81"/>
                  <a:gd name="T46" fmla="*/ 60 w 60"/>
                  <a:gd name="T47" fmla="*/ 57 h 81"/>
                  <a:gd name="T48" fmla="*/ 53 w 60"/>
                  <a:gd name="T49" fmla="*/ 74 h 81"/>
                  <a:gd name="T50" fmla="*/ 31 w 60"/>
                  <a:gd name="T51" fmla="*/ 81 h 81"/>
                  <a:gd name="T52" fmla="*/ 8 w 60"/>
                  <a:gd name="T53" fmla="*/ 74 h 81"/>
                  <a:gd name="T54" fmla="*/ 0 w 60"/>
                  <a:gd name="T55" fmla="*/ 55 h 81"/>
                  <a:gd name="T56" fmla="*/ 14 w 60"/>
                  <a:gd name="T5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81">
                    <a:moveTo>
                      <a:pt x="14" y="55"/>
                    </a:moveTo>
                    <a:cubicBezTo>
                      <a:pt x="15" y="59"/>
                      <a:pt x="16" y="61"/>
                      <a:pt x="17" y="63"/>
                    </a:cubicBezTo>
                    <a:cubicBezTo>
                      <a:pt x="20" y="66"/>
                      <a:pt x="24" y="68"/>
                      <a:pt x="30" y="68"/>
                    </a:cubicBezTo>
                    <a:cubicBezTo>
                      <a:pt x="34" y="68"/>
                      <a:pt x="37" y="67"/>
                      <a:pt x="39" y="67"/>
                    </a:cubicBezTo>
                    <a:cubicBezTo>
                      <a:pt x="43" y="65"/>
                      <a:pt x="46" y="62"/>
                      <a:pt x="46" y="58"/>
                    </a:cubicBezTo>
                    <a:cubicBezTo>
                      <a:pt x="46" y="55"/>
                      <a:pt x="45" y="53"/>
                      <a:pt x="42" y="52"/>
                    </a:cubicBezTo>
                    <a:cubicBezTo>
                      <a:pt x="40" y="51"/>
                      <a:pt x="37" y="49"/>
                      <a:pt x="32" y="48"/>
                    </a:cubicBezTo>
                    <a:cubicBezTo>
                      <a:pt x="24" y="47"/>
                      <a:pt x="24" y="47"/>
                      <a:pt x="24" y="47"/>
                    </a:cubicBezTo>
                    <a:cubicBezTo>
                      <a:pt x="17" y="45"/>
                      <a:pt x="11" y="43"/>
                      <a:pt x="8" y="41"/>
                    </a:cubicBezTo>
                    <a:cubicBezTo>
                      <a:pt x="3" y="37"/>
                      <a:pt x="1" y="32"/>
                      <a:pt x="1" y="24"/>
                    </a:cubicBezTo>
                    <a:cubicBezTo>
                      <a:pt x="1" y="17"/>
                      <a:pt x="3" y="12"/>
                      <a:pt x="8" y="7"/>
                    </a:cubicBezTo>
                    <a:cubicBezTo>
                      <a:pt x="13" y="3"/>
                      <a:pt x="20" y="0"/>
                      <a:pt x="29" y="0"/>
                    </a:cubicBezTo>
                    <a:cubicBezTo>
                      <a:pt x="37" y="0"/>
                      <a:pt x="44" y="3"/>
                      <a:pt x="49" y="7"/>
                    </a:cubicBezTo>
                    <a:cubicBezTo>
                      <a:pt x="55" y="11"/>
                      <a:pt x="58" y="17"/>
                      <a:pt x="58" y="25"/>
                    </a:cubicBezTo>
                    <a:cubicBezTo>
                      <a:pt x="43" y="25"/>
                      <a:pt x="43" y="25"/>
                      <a:pt x="43" y="25"/>
                    </a:cubicBezTo>
                    <a:cubicBezTo>
                      <a:pt x="43" y="21"/>
                      <a:pt x="41" y="18"/>
                      <a:pt x="37" y="16"/>
                    </a:cubicBezTo>
                    <a:cubicBezTo>
                      <a:pt x="35" y="14"/>
                      <a:pt x="32" y="14"/>
                      <a:pt x="28" y="14"/>
                    </a:cubicBezTo>
                    <a:cubicBezTo>
                      <a:pt x="24" y="14"/>
                      <a:pt x="21" y="15"/>
                      <a:pt x="19" y="16"/>
                    </a:cubicBezTo>
                    <a:cubicBezTo>
                      <a:pt x="16" y="18"/>
                      <a:pt x="15" y="20"/>
                      <a:pt x="15" y="23"/>
                    </a:cubicBezTo>
                    <a:cubicBezTo>
                      <a:pt x="15" y="26"/>
                      <a:pt x="16" y="28"/>
                      <a:pt x="19" y="29"/>
                    </a:cubicBezTo>
                    <a:cubicBezTo>
                      <a:pt x="20" y="30"/>
                      <a:pt x="23" y="31"/>
                      <a:pt x="28" y="32"/>
                    </a:cubicBezTo>
                    <a:cubicBezTo>
                      <a:pt x="41" y="36"/>
                      <a:pt x="41" y="36"/>
                      <a:pt x="41" y="36"/>
                    </a:cubicBezTo>
                    <a:cubicBezTo>
                      <a:pt x="47" y="37"/>
                      <a:pt x="51" y="39"/>
                      <a:pt x="54" y="41"/>
                    </a:cubicBezTo>
                    <a:cubicBezTo>
                      <a:pt x="58" y="45"/>
                      <a:pt x="60" y="50"/>
                      <a:pt x="60" y="57"/>
                    </a:cubicBezTo>
                    <a:cubicBezTo>
                      <a:pt x="60" y="64"/>
                      <a:pt x="58" y="69"/>
                      <a:pt x="53" y="74"/>
                    </a:cubicBezTo>
                    <a:cubicBezTo>
                      <a:pt x="47" y="79"/>
                      <a:pt x="40" y="81"/>
                      <a:pt x="31" y="81"/>
                    </a:cubicBezTo>
                    <a:cubicBezTo>
                      <a:pt x="21" y="81"/>
                      <a:pt x="14" y="79"/>
                      <a:pt x="8" y="74"/>
                    </a:cubicBezTo>
                    <a:cubicBezTo>
                      <a:pt x="3" y="70"/>
                      <a:pt x="0" y="63"/>
                      <a:pt x="0" y="55"/>
                    </a:cubicBezTo>
                    <a:lnTo>
                      <a:pt x="14" y="55"/>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7" name="Freeform 17">
                <a:extLst>
                  <a:ext uri="{FF2B5EF4-FFF2-40B4-BE49-F238E27FC236}">
                    <a16:creationId xmlns:a16="http://schemas.microsoft.com/office/drawing/2014/main" id="{84CE7E79-26B4-D19D-8521-1CB33230C9D8}"/>
                  </a:ext>
                </a:extLst>
              </p:cNvPr>
              <p:cNvSpPr>
                <a:spLocks/>
              </p:cNvSpPr>
              <p:nvPr/>
            </p:nvSpPr>
            <p:spPr bwMode="auto">
              <a:xfrm>
                <a:off x="5003801" y="-153988"/>
                <a:ext cx="241300" cy="303213"/>
              </a:xfrm>
              <a:custGeom>
                <a:avLst/>
                <a:gdLst>
                  <a:gd name="T0" fmla="*/ 10 w 64"/>
                  <a:gd name="T1" fmla="*/ 10 h 80"/>
                  <a:gd name="T2" fmla="*/ 32 w 64"/>
                  <a:gd name="T3" fmla="*/ 0 h 80"/>
                  <a:gd name="T4" fmla="*/ 59 w 64"/>
                  <a:gd name="T5" fmla="*/ 13 h 80"/>
                  <a:gd name="T6" fmla="*/ 64 w 64"/>
                  <a:gd name="T7" fmla="*/ 27 h 80"/>
                  <a:gd name="T8" fmla="*/ 49 w 64"/>
                  <a:gd name="T9" fmla="*/ 27 h 80"/>
                  <a:gd name="T10" fmla="*/ 45 w 64"/>
                  <a:gd name="T11" fmla="*/ 19 h 80"/>
                  <a:gd name="T12" fmla="*/ 33 w 64"/>
                  <a:gd name="T13" fmla="*/ 14 h 80"/>
                  <a:gd name="T14" fmla="*/ 20 w 64"/>
                  <a:gd name="T15" fmla="*/ 21 h 80"/>
                  <a:gd name="T16" fmla="*/ 15 w 64"/>
                  <a:gd name="T17" fmla="*/ 41 h 80"/>
                  <a:gd name="T18" fmla="*/ 20 w 64"/>
                  <a:gd name="T19" fmla="*/ 60 h 80"/>
                  <a:gd name="T20" fmla="*/ 33 w 64"/>
                  <a:gd name="T21" fmla="*/ 66 h 80"/>
                  <a:gd name="T22" fmla="*/ 45 w 64"/>
                  <a:gd name="T23" fmla="*/ 61 h 80"/>
                  <a:gd name="T24" fmla="*/ 49 w 64"/>
                  <a:gd name="T25" fmla="*/ 52 h 80"/>
                  <a:gd name="T26" fmla="*/ 64 w 64"/>
                  <a:gd name="T27" fmla="*/ 52 h 80"/>
                  <a:gd name="T28" fmla="*/ 54 w 64"/>
                  <a:gd name="T29" fmla="*/ 72 h 80"/>
                  <a:gd name="T30" fmla="*/ 33 w 64"/>
                  <a:gd name="T31" fmla="*/ 80 h 80"/>
                  <a:gd name="T32" fmla="*/ 9 w 64"/>
                  <a:gd name="T33" fmla="*/ 70 h 80"/>
                  <a:gd name="T34" fmla="*/ 0 w 64"/>
                  <a:gd name="T35" fmla="*/ 40 h 80"/>
                  <a:gd name="T36" fmla="*/ 10 w 64"/>
                  <a:gd name="T37"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80">
                    <a:moveTo>
                      <a:pt x="10" y="10"/>
                    </a:moveTo>
                    <a:cubicBezTo>
                      <a:pt x="16" y="3"/>
                      <a:pt x="23" y="0"/>
                      <a:pt x="32" y="0"/>
                    </a:cubicBezTo>
                    <a:cubicBezTo>
                      <a:pt x="44" y="0"/>
                      <a:pt x="53" y="4"/>
                      <a:pt x="59" y="13"/>
                    </a:cubicBezTo>
                    <a:cubicBezTo>
                      <a:pt x="62" y="18"/>
                      <a:pt x="64" y="22"/>
                      <a:pt x="64" y="27"/>
                    </a:cubicBezTo>
                    <a:cubicBezTo>
                      <a:pt x="49" y="27"/>
                      <a:pt x="49" y="27"/>
                      <a:pt x="49" y="27"/>
                    </a:cubicBezTo>
                    <a:cubicBezTo>
                      <a:pt x="48" y="23"/>
                      <a:pt x="46" y="21"/>
                      <a:pt x="45" y="19"/>
                    </a:cubicBezTo>
                    <a:cubicBezTo>
                      <a:pt x="42" y="15"/>
                      <a:pt x="38" y="14"/>
                      <a:pt x="33" y="14"/>
                    </a:cubicBezTo>
                    <a:cubicBezTo>
                      <a:pt x="27" y="14"/>
                      <a:pt x="23" y="16"/>
                      <a:pt x="20" y="21"/>
                    </a:cubicBezTo>
                    <a:cubicBezTo>
                      <a:pt x="17" y="25"/>
                      <a:pt x="15" y="32"/>
                      <a:pt x="15" y="41"/>
                    </a:cubicBezTo>
                    <a:cubicBezTo>
                      <a:pt x="15" y="49"/>
                      <a:pt x="17" y="56"/>
                      <a:pt x="20" y="60"/>
                    </a:cubicBezTo>
                    <a:cubicBezTo>
                      <a:pt x="23" y="64"/>
                      <a:pt x="28" y="66"/>
                      <a:pt x="33" y="66"/>
                    </a:cubicBezTo>
                    <a:cubicBezTo>
                      <a:pt x="38" y="66"/>
                      <a:pt x="42" y="65"/>
                      <a:pt x="45" y="61"/>
                    </a:cubicBezTo>
                    <a:cubicBezTo>
                      <a:pt x="46" y="59"/>
                      <a:pt x="48" y="56"/>
                      <a:pt x="49" y="52"/>
                    </a:cubicBezTo>
                    <a:cubicBezTo>
                      <a:pt x="64" y="52"/>
                      <a:pt x="64" y="52"/>
                      <a:pt x="64" y="52"/>
                    </a:cubicBezTo>
                    <a:cubicBezTo>
                      <a:pt x="62" y="60"/>
                      <a:pt x="59" y="67"/>
                      <a:pt x="54" y="72"/>
                    </a:cubicBezTo>
                    <a:cubicBezTo>
                      <a:pt x="48" y="78"/>
                      <a:pt x="41" y="80"/>
                      <a:pt x="33" y="80"/>
                    </a:cubicBezTo>
                    <a:cubicBezTo>
                      <a:pt x="23" y="80"/>
                      <a:pt x="14" y="77"/>
                      <a:pt x="9" y="70"/>
                    </a:cubicBezTo>
                    <a:cubicBezTo>
                      <a:pt x="3" y="62"/>
                      <a:pt x="0" y="53"/>
                      <a:pt x="0" y="40"/>
                    </a:cubicBezTo>
                    <a:cubicBezTo>
                      <a:pt x="0" y="27"/>
                      <a:pt x="3" y="17"/>
                      <a:pt x="10" y="10"/>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8" name="Freeform 18">
                <a:extLst>
                  <a:ext uri="{FF2B5EF4-FFF2-40B4-BE49-F238E27FC236}">
                    <a16:creationId xmlns:a16="http://schemas.microsoft.com/office/drawing/2014/main" id="{9DCA02CD-0DE5-0BA5-499B-7921727F6467}"/>
                  </a:ext>
                </a:extLst>
              </p:cNvPr>
              <p:cNvSpPr>
                <a:spLocks/>
              </p:cNvSpPr>
              <p:nvPr/>
            </p:nvSpPr>
            <p:spPr bwMode="auto">
              <a:xfrm>
                <a:off x="5264151" y="-147638"/>
                <a:ext cx="217488" cy="288925"/>
              </a:xfrm>
              <a:custGeom>
                <a:avLst/>
                <a:gdLst>
                  <a:gd name="T0" fmla="*/ 0 w 137"/>
                  <a:gd name="T1" fmla="*/ 182 h 182"/>
                  <a:gd name="T2" fmla="*/ 0 w 137"/>
                  <a:gd name="T3" fmla="*/ 0 h 182"/>
                  <a:gd name="T4" fmla="*/ 35 w 137"/>
                  <a:gd name="T5" fmla="*/ 0 h 182"/>
                  <a:gd name="T6" fmla="*/ 35 w 137"/>
                  <a:gd name="T7" fmla="*/ 70 h 182"/>
                  <a:gd name="T8" fmla="*/ 102 w 137"/>
                  <a:gd name="T9" fmla="*/ 70 h 182"/>
                  <a:gd name="T10" fmla="*/ 102 w 137"/>
                  <a:gd name="T11" fmla="*/ 0 h 182"/>
                  <a:gd name="T12" fmla="*/ 137 w 137"/>
                  <a:gd name="T13" fmla="*/ 0 h 182"/>
                  <a:gd name="T14" fmla="*/ 137 w 137"/>
                  <a:gd name="T15" fmla="*/ 182 h 182"/>
                  <a:gd name="T16" fmla="*/ 102 w 137"/>
                  <a:gd name="T17" fmla="*/ 182 h 182"/>
                  <a:gd name="T18" fmla="*/ 102 w 137"/>
                  <a:gd name="T19" fmla="*/ 101 h 182"/>
                  <a:gd name="T20" fmla="*/ 35 w 137"/>
                  <a:gd name="T21" fmla="*/ 101 h 182"/>
                  <a:gd name="T22" fmla="*/ 35 w 137"/>
                  <a:gd name="T23" fmla="*/ 182 h 182"/>
                  <a:gd name="T24" fmla="*/ 0 w 137"/>
                  <a:gd name="T2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2">
                    <a:moveTo>
                      <a:pt x="0" y="182"/>
                    </a:moveTo>
                    <a:lnTo>
                      <a:pt x="0" y="0"/>
                    </a:lnTo>
                    <a:lnTo>
                      <a:pt x="35" y="0"/>
                    </a:lnTo>
                    <a:lnTo>
                      <a:pt x="35" y="70"/>
                    </a:lnTo>
                    <a:lnTo>
                      <a:pt x="102" y="70"/>
                    </a:lnTo>
                    <a:lnTo>
                      <a:pt x="102" y="0"/>
                    </a:lnTo>
                    <a:lnTo>
                      <a:pt x="137" y="0"/>
                    </a:lnTo>
                    <a:lnTo>
                      <a:pt x="137" y="182"/>
                    </a:lnTo>
                    <a:lnTo>
                      <a:pt x="102" y="182"/>
                    </a:lnTo>
                    <a:lnTo>
                      <a:pt x="102" y="101"/>
                    </a:lnTo>
                    <a:lnTo>
                      <a:pt x="35" y="101"/>
                    </a:lnTo>
                    <a:lnTo>
                      <a:pt x="35" y="182"/>
                    </a:lnTo>
                    <a:lnTo>
                      <a:pt x="0" y="182"/>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59" name="Freeform 19">
                <a:extLst>
                  <a:ext uri="{FF2B5EF4-FFF2-40B4-BE49-F238E27FC236}">
                    <a16:creationId xmlns:a16="http://schemas.microsoft.com/office/drawing/2014/main" id="{04DA3C7C-99CA-10E8-99F4-031C8448C02F}"/>
                  </a:ext>
                </a:extLst>
              </p:cNvPr>
              <p:cNvSpPr>
                <a:spLocks noEditPoints="1"/>
              </p:cNvSpPr>
              <p:nvPr/>
            </p:nvSpPr>
            <p:spPr bwMode="auto">
              <a:xfrm>
                <a:off x="5500688" y="-158750"/>
                <a:ext cx="263525" cy="307975"/>
              </a:xfrm>
              <a:custGeom>
                <a:avLst/>
                <a:gdLst>
                  <a:gd name="T0" fmla="*/ 49 w 70"/>
                  <a:gd name="T1" fmla="*/ 61 h 81"/>
                  <a:gd name="T2" fmla="*/ 55 w 70"/>
                  <a:gd name="T3" fmla="*/ 41 h 81"/>
                  <a:gd name="T4" fmla="*/ 49 w 70"/>
                  <a:gd name="T5" fmla="*/ 21 h 81"/>
                  <a:gd name="T6" fmla="*/ 35 w 70"/>
                  <a:gd name="T7" fmla="*/ 14 h 81"/>
                  <a:gd name="T8" fmla="*/ 21 w 70"/>
                  <a:gd name="T9" fmla="*/ 21 h 81"/>
                  <a:gd name="T10" fmla="*/ 15 w 70"/>
                  <a:gd name="T11" fmla="*/ 41 h 81"/>
                  <a:gd name="T12" fmla="*/ 21 w 70"/>
                  <a:gd name="T13" fmla="*/ 61 h 81"/>
                  <a:gd name="T14" fmla="*/ 35 w 70"/>
                  <a:gd name="T15" fmla="*/ 68 h 81"/>
                  <a:gd name="T16" fmla="*/ 49 w 70"/>
                  <a:gd name="T17" fmla="*/ 61 h 81"/>
                  <a:gd name="T18" fmla="*/ 59 w 70"/>
                  <a:gd name="T19" fmla="*/ 72 h 81"/>
                  <a:gd name="T20" fmla="*/ 35 w 70"/>
                  <a:gd name="T21" fmla="*/ 81 h 81"/>
                  <a:gd name="T22" fmla="*/ 11 w 70"/>
                  <a:gd name="T23" fmla="*/ 72 h 81"/>
                  <a:gd name="T24" fmla="*/ 0 w 70"/>
                  <a:gd name="T25" fmla="*/ 41 h 81"/>
                  <a:gd name="T26" fmla="*/ 11 w 70"/>
                  <a:gd name="T27" fmla="*/ 9 h 81"/>
                  <a:gd name="T28" fmla="*/ 35 w 70"/>
                  <a:gd name="T29" fmla="*/ 0 h 81"/>
                  <a:gd name="T30" fmla="*/ 59 w 70"/>
                  <a:gd name="T31" fmla="*/ 9 h 81"/>
                  <a:gd name="T32" fmla="*/ 70 w 70"/>
                  <a:gd name="T33" fmla="*/ 41 h 81"/>
                  <a:gd name="T34" fmla="*/ 59 w 70"/>
                  <a:gd name="T35"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81">
                    <a:moveTo>
                      <a:pt x="49" y="61"/>
                    </a:moveTo>
                    <a:cubicBezTo>
                      <a:pt x="53" y="56"/>
                      <a:pt x="55" y="49"/>
                      <a:pt x="55" y="41"/>
                    </a:cubicBezTo>
                    <a:cubicBezTo>
                      <a:pt x="55" y="32"/>
                      <a:pt x="53" y="25"/>
                      <a:pt x="49" y="21"/>
                    </a:cubicBezTo>
                    <a:cubicBezTo>
                      <a:pt x="46" y="16"/>
                      <a:pt x="41" y="14"/>
                      <a:pt x="35" y="14"/>
                    </a:cubicBezTo>
                    <a:cubicBezTo>
                      <a:pt x="29" y="14"/>
                      <a:pt x="24" y="16"/>
                      <a:pt x="21" y="21"/>
                    </a:cubicBezTo>
                    <a:cubicBezTo>
                      <a:pt x="17" y="25"/>
                      <a:pt x="15" y="32"/>
                      <a:pt x="15" y="41"/>
                    </a:cubicBezTo>
                    <a:cubicBezTo>
                      <a:pt x="15" y="49"/>
                      <a:pt x="17" y="56"/>
                      <a:pt x="21" y="61"/>
                    </a:cubicBezTo>
                    <a:cubicBezTo>
                      <a:pt x="24" y="65"/>
                      <a:pt x="29" y="68"/>
                      <a:pt x="35" y="68"/>
                    </a:cubicBezTo>
                    <a:cubicBezTo>
                      <a:pt x="41" y="68"/>
                      <a:pt x="46" y="65"/>
                      <a:pt x="49" y="61"/>
                    </a:cubicBezTo>
                    <a:moveTo>
                      <a:pt x="59" y="72"/>
                    </a:moveTo>
                    <a:cubicBezTo>
                      <a:pt x="53" y="78"/>
                      <a:pt x="46" y="81"/>
                      <a:pt x="35" y="81"/>
                    </a:cubicBezTo>
                    <a:cubicBezTo>
                      <a:pt x="25" y="81"/>
                      <a:pt x="17" y="78"/>
                      <a:pt x="11" y="72"/>
                    </a:cubicBezTo>
                    <a:cubicBezTo>
                      <a:pt x="4" y="65"/>
                      <a:pt x="0" y="54"/>
                      <a:pt x="0" y="41"/>
                    </a:cubicBezTo>
                    <a:cubicBezTo>
                      <a:pt x="0" y="27"/>
                      <a:pt x="4" y="16"/>
                      <a:pt x="11" y="9"/>
                    </a:cubicBezTo>
                    <a:cubicBezTo>
                      <a:pt x="17" y="3"/>
                      <a:pt x="25" y="0"/>
                      <a:pt x="35" y="0"/>
                    </a:cubicBezTo>
                    <a:cubicBezTo>
                      <a:pt x="46" y="0"/>
                      <a:pt x="53" y="3"/>
                      <a:pt x="59" y="9"/>
                    </a:cubicBezTo>
                    <a:cubicBezTo>
                      <a:pt x="66" y="16"/>
                      <a:pt x="70" y="27"/>
                      <a:pt x="70" y="41"/>
                    </a:cubicBezTo>
                    <a:cubicBezTo>
                      <a:pt x="70" y="54"/>
                      <a:pt x="66" y="65"/>
                      <a:pt x="59" y="72"/>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0" name="Freeform 20">
                <a:extLst>
                  <a:ext uri="{FF2B5EF4-FFF2-40B4-BE49-F238E27FC236}">
                    <a16:creationId xmlns:a16="http://schemas.microsoft.com/office/drawing/2014/main" id="{B305733C-9E10-8CAD-B197-8679901AA21C}"/>
                  </a:ext>
                </a:extLst>
              </p:cNvPr>
              <p:cNvSpPr>
                <a:spLocks/>
              </p:cNvSpPr>
              <p:nvPr/>
            </p:nvSpPr>
            <p:spPr bwMode="auto">
              <a:xfrm>
                <a:off x="5780088" y="-147638"/>
                <a:ext cx="195263" cy="288925"/>
              </a:xfrm>
              <a:custGeom>
                <a:avLst/>
                <a:gdLst>
                  <a:gd name="T0" fmla="*/ 0 w 123"/>
                  <a:gd name="T1" fmla="*/ 0 h 182"/>
                  <a:gd name="T2" fmla="*/ 38 w 123"/>
                  <a:gd name="T3" fmla="*/ 0 h 182"/>
                  <a:gd name="T4" fmla="*/ 38 w 123"/>
                  <a:gd name="T5" fmla="*/ 149 h 182"/>
                  <a:gd name="T6" fmla="*/ 123 w 123"/>
                  <a:gd name="T7" fmla="*/ 149 h 182"/>
                  <a:gd name="T8" fmla="*/ 123 w 123"/>
                  <a:gd name="T9" fmla="*/ 182 h 182"/>
                  <a:gd name="T10" fmla="*/ 0 w 123"/>
                  <a:gd name="T11" fmla="*/ 182 h 182"/>
                  <a:gd name="T12" fmla="*/ 0 w 123"/>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23" h="182">
                    <a:moveTo>
                      <a:pt x="0" y="0"/>
                    </a:moveTo>
                    <a:lnTo>
                      <a:pt x="38" y="0"/>
                    </a:lnTo>
                    <a:lnTo>
                      <a:pt x="38" y="149"/>
                    </a:lnTo>
                    <a:lnTo>
                      <a:pt x="123" y="149"/>
                    </a:lnTo>
                    <a:lnTo>
                      <a:pt x="123" y="182"/>
                    </a:lnTo>
                    <a:lnTo>
                      <a:pt x="0" y="182"/>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1" name="Freeform 21">
                <a:extLst>
                  <a:ext uri="{FF2B5EF4-FFF2-40B4-BE49-F238E27FC236}">
                    <a16:creationId xmlns:a16="http://schemas.microsoft.com/office/drawing/2014/main" id="{48668A6D-BC96-628C-6258-ECC09502B554}"/>
                  </a:ext>
                </a:extLst>
              </p:cNvPr>
              <p:cNvSpPr>
                <a:spLocks noEditPoints="1"/>
              </p:cNvSpPr>
              <p:nvPr/>
            </p:nvSpPr>
            <p:spPr bwMode="auto">
              <a:xfrm>
                <a:off x="5969001" y="-147638"/>
                <a:ext cx="260350" cy="288925"/>
              </a:xfrm>
              <a:custGeom>
                <a:avLst/>
                <a:gdLst>
                  <a:gd name="T0" fmla="*/ 59 w 164"/>
                  <a:gd name="T1" fmla="*/ 113 h 182"/>
                  <a:gd name="T2" fmla="*/ 104 w 164"/>
                  <a:gd name="T3" fmla="*/ 113 h 182"/>
                  <a:gd name="T4" fmla="*/ 80 w 164"/>
                  <a:gd name="T5" fmla="*/ 41 h 182"/>
                  <a:gd name="T6" fmla="*/ 59 w 164"/>
                  <a:gd name="T7" fmla="*/ 113 h 182"/>
                  <a:gd name="T8" fmla="*/ 61 w 164"/>
                  <a:gd name="T9" fmla="*/ 0 h 182"/>
                  <a:gd name="T10" fmla="*/ 102 w 164"/>
                  <a:gd name="T11" fmla="*/ 0 h 182"/>
                  <a:gd name="T12" fmla="*/ 164 w 164"/>
                  <a:gd name="T13" fmla="*/ 182 h 182"/>
                  <a:gd name="T14" fmla="*/ 123 w 164"/>
                  <a:gd name="T15" fmla="*/ 182 h 182"/>
                  <a:gd name="T16" fmla="*/ 114 w 164"/>
                  <a:gd name="T17" fmla="*/ 144 h 182"/>
                  <a:gd name="T18" fmla="*/ 50 w 164"/>
                  <a:gd name="T19" fmla="*/ 144 h 182"/>
                  <a:gd name="T20" fmla="*/ 38 w 164"/>
                  <a:gd name="T21" fmla="*/ 182 h 182"/>
                  <a:gd name="T22" fmla="*/ 0 w 164"/>
                  <a:gd name="T23" fmla="*/ 182 h 182"/>
                  <a:gd name="T24" fmla="*/ 61 w 164"/>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2">
                    <a:moveTo>
                      <a:pt x="59" y="113"/>
                    </a:moveTo>
                    <a:lnTo>
                      <a:pt x="104" y="113"/>
                    </a:lnTo>
                    <a:lnTo>
                      <a:pt x="80" y="41"/>
                    </a:lnTo>
                    <a:lnTo>
                      <a:pt x="59" y="113"/>
                    </a:lnTo>
                    <a:close/>
                    <a:moveTo>
                      <a:pt x="61" y="0"/>
                    </a:moveTo>
                    <a:lnTo>
                      <a:pt x="102" y="0"/>
                    </a:lnTo>
                    <a:lnTo>
                      <a:pt x="164" y="182"/>
                    </a:lnTo>
                    <a:lnTo>
                      <a:pt x="123" y="182"/>
                    </a:lnTo>
                    <a:lnTo>
                      <a:pt x="114" y="144"/>
                    </a:lnTo>
                    <a:lnTo>
                      <a:pt x="50" y="144"/>
                    </a:lnTo>
                    <a:lnTo>
                      <a:pt x="38" y="182"/>
                    </a:lnTo>
                    <a:lnTo>
                      <a:pt x="0" y="182"/>
                    </a:lnTo>
                    <a:lnTo>
                      <a:pt x="6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2" name="Freeform 22">
                <a:extLst>
                  <a:ext uri="{FF2B5EF4-FFF2-40B4-BE49-F238E27FC236}">
                    <a16:creationId xmlns:a16="http://schemas.microsoft.com/office/drawing/2014/main" id="{00D1FB37-243A-9B9C-5276-1618273DB5E1}"/>
                  </a:ext>
                </a:extLst>
              </p:cNvPr>
              <p:cNvSpPr>
                <a:spLocks noEditPoints="1"/>
              </p:cNvSpPr>
              <p:nvPr/>
            </p:nvSpPr>
            <p:spPr bwMode="auto">
              <a:xfrm>
                <a:off x="6240463" y="-147638"/>
                <a:ext cx="222250" cy="288925"/>
              </a:xfrm>
              <a:custGeom>
                <a:avLst/>
                <a:gdLst>
                  <a:gd name="T0" fmla="*/ 14 w 59"/>
                  <a:gd name="T1" fmla="*/ 13 h 76"/>
                  <a:gd name="T2" fmla="*/ 14 w 59"/>
                  <a:gd name="T3" fmla="*/ 33 h 76"/>
                  <a:gd name="T4" fmla="*/ 31 w 59"/>
                  <a:gd name="T5" fmla="*/ 33 h 76"/>
                  <a:gd name="T6" fmla="*/ 38 w 59"/>
                  <a:gd name="T7" fmla="*/ 32 h 76"/>
                  <a:gd name="T8" fmla="*/ 43 w 59"/>
                  <a:gd name="T9" fmla="*/ 23 h 76"/>
                  <a:gd name="T10" fmla="*/ 38 w 59"/>
                  <a:gd name="T11" fmla="*/ 14 h 76"/>
                  <a:gd name="T12" fmla="*/ 31 w 59"/>
                  <a:gd name="T13" fmla="*/ 13 h 76"/>
                  <a:gd name="T14" fmla="*/ 14 w 59"/>
                  <a:gd name="T15" fmla="*/ 13 h 76"/>
                  <a:gd name="T16" fmla="*/ 46 w 59"/>
                  <a:gd name="T17" fmla="*/ 2 h 76"/>
                  <a:gd name="T18" fmla="*/ 53 w 59"/>
                  <a:gd name="T19" fmla="*/ 7 h 76"/>
                  <a:gd name="T20" fmla="*/ 57 w 59"/>
                  <a:gd name="T21" fmla="*/ 13 h 76"/>
                  <a:gd name="T22" fmla="*/ 58 w 59"/>
                  <a:gd name="T23" fmla="*/ 21 h 76"/>
                  <a:gd name="T24" fmla="*/ 55 w 59"/>
                  <a:gd name="T25" fmla="*/ 32 h 76"/>
                  <a:gd name="T26" fmla="*/ 47 w 59"/>
                  <a:gd name="T27" fmla="*/ 40 h 76"/>
                  <a:gd name="T28" fmla="*/ 54 w 59"/>
                  <a:gd name="T29" fmla="*/ 46 h 76"/>
                  <a:gd name="T30" fmla="*/ 56 w 59"/>
                  <a:gd name="T31" fmla="*/ 57 h 76"/>
                  <a:gd name="T32" fmla="*/ 56 w 59"/>
                  <a:gd name="T33" fmla="*/ 63 h 76"/>
                  <a:gd name="T34" fmla="*/ 56 w 59"/>
                  <a:gd name="T35" fmla="*/ 70 h 76"/>
                  <a:gd name="T36" fmla="*/ 59 w 59"/>
                  <a:gd name="T37" fmla="*/ 74 h 76"/>
                  <a:gd name="T38" fmla="*/ 59 w 59"/>
                  <a:gd name="T39" fmla="*/ 76 h 76"/>
                  <a:gd name="T40" fmla="*/ 42 w 59"/>
                  <a:gd name="T41" fmla="*/ 76 h 76"/>
                  <a:gd name="T42" fmla="*/ 41 w 59"/>
                  <a:gd name="T43" fmla="*/ 72 h 76"/>
                  <a:gd name="T44" fmla="*/ 41 w 59"/>
                  <a:gd name="T45" fmla="*/ 65 h 76"/>
                  <a:gd name="T46" fmla="*/ 41 w 59"/>
                  <a:gd name="T47" fmla="*/ 58 h 76"/>
                  <a:gd name="T48" fmla="*/ 38 w 59"/>
                  <a:gd name="T49" fmla="*/ 48 h 76"/>
                  <a:gd name="T50" fmla="*/ 29 w 59"/>
                  <a:gd name="T51" fmla="*/ 46 h 76"/>
                  <a:gd name="T52" fmla="*/ 14 w 59"/>
                  <a:gd name="T53" fmla="*/ 46 h 76"/>
                  <a:gd name="T54" fmla="*/ 14 w 59"/>
                  <a:gd name="T55" fmla="*/ 76 h 76"/>
                  <a:gd name="T56" fmla="*/ 0 w 59"/>
                  <a:gd name="T57" fmla="*/ 76 h 76"/>
                  <a:gd name="T58" fmla="*/ 0 w 59"/>
                  <a:gd name="T59" fmla="*/ 0 h 76"/>
                  <a:gd name="T60" fmla="*/ 35 w 59"/>
                  <a:gd name="T61" fmla="*/ 0 h 76"/>
                  <a:gd name="T62" fmla="*/ 46 w 59"/>
                  <a:gd name="T6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76">
                    <a:moveTo>
                      <a:pt x="14" y="13"/>
                    </a:moveTo>
                    <a:cubicBezTo>
                      <a:pt x="14" y="33"/>
                      <a:pt x="14" y="33"/>
                      <a:pt x="14" y="33"/>
                    </a:cubicBezTo>
                    <a:cubicBezTo>
                      <a:pt x="31" y="33"/>
                      <a:pt x="31" y="33"/>
                      <a:pt x="31" y="33"/>
                    </a:cubicBezTo>
                    <a:cubicBezTo>
                      <a:pt x="34" y="33"/>
                      <a:pt x="37" y="33"/>
                      <a:pt x="38" y="32"/>
                    </a:cubicBezTo>
                    <a:cubicBezTo>
                      <a:pt x="41" y="31"/>
                      <a:pt x="43" y="28"/>
                      <a:pt x="43" y="23"/>
                    </a:cubicBezTo>
                    <a:cubicBezTo>
                      <a:pt x="43" y="19"/>
                      <a:pt x="41" y="16"/>
                      <a:pt x="38" y="14"/>
                    </a:cubicBezTo>
                    <a:cubicBezTo>
                      <a:pt x="37" y="13"/>
                      <a:pt x="35" y="13"/>
                      <a:pt x="31" y="13"/>
                    </a:cubicBezTo>
                    <a:lnTo>
                      <a:pt x="14" y="13"/>
                    </a:lnTo>
                    <a:close/>
                    <a:moveTo>
                      <a:pt x="46" y="2"/>
                    </a:moveTo>
                    <a:cubicBezTo>
                      <a:pt x="49" y="3"/>
                      <a:pt x="51" y="5"/>
                      <a:pt x="53" y="7"/>
                    </a:cubicBezTo>
                    <a:cubicBezTo>
                      <a:pt x="54" y="9"/>
                      <a:pt x="56" y="11"/>
                      <a:pt x="57" y="13"/>
                    </a:cubicBezTo>
                    <a:cubicBezTo>
                      <a:pt x="57" y="16"/>
                      <a:pt x="58" y="18"/>
                      <a:pt x="58" y="21"/>
                    </a:cubicBezTo>
                    <a:cubicBezTo>
                      <a:pt x="58" y="25"/>
                      <a:pt x="57" y="29"/>
                      <a:pt x="55" y="32"/>
                    </a:cubicBezTo>
                    <a:cubicBezTo>
                      <a:pt x="54" y="36"/>
                      <a:pt x="51" y="38"/>
                      <a:pt x="47" y="40"/>
                    </a:cubicBezTo>
                    <a:cubicBezTo>
                      <a:pt x="50" y="41"/>
                      <a:pt x="52" y="43"/>
                      <a:pt x="54" y="46"/>
                    </a:cubicBezTo>
                    <a:cubicBezTo>
                      <a:pt x="55" y="48"/>
                      <a:pt x="56" y="52"/>
                      <a:pt x="56" y="57"/>
                    </a:cubicBezTo>
                    <a:cubicBezTo>
                      <a:pt x="56" y="63"/>
                      <a:pt x="56" y="63"/>
                      <a:pt x="56" y="63"/>
                    </a:cubicBezTo>
                    <a:cubicBezTo>
                      <a:pt x="56" y="66"/>
                      <a:pt x="56" y="68"/>
                      <a:pt x="56" y="70"/>
                    </a:cubicBezTo>
                    <a:cubicBezTo>
                      <a:pt x="57" y="72"/>
                      <a:pt x="58" y="73"/>
                      <a:pt x="59" y="74"/>
                    </a:cubicBezTo>
                    <a:cubicBezTo>
                      <a:pt x="59" y="76"/>
                      <a:pt x="59" y="76"/>
                      <a:pt x="59" y="76"/>
                    </a:cubicBezTo>
                    <a:cubicBezTo>
                      <a:pt x="42" y="76"/>
                      <a:pt x="42" y="76"/>
                      <a:pt x="42" y="76"/>
                    </a:cubicBezTo>
                    <a:cubicBezTo>
                      <a:pt x="42" y="74"/>
                      <a:pt x="42" y="73"/>
                      <a:pt x="41" y="72"/>
                    </a:cubicBezTo>
                    <a:cubicBezTo>
                      <a:pt x="41" y="70"/>
                      <a:pt x="41" y="68"/>
                      <a:pt x="41" y="65"/>
                    </a:cubicBezTo>
                    <a:cubicBezTo>
                      <a:pt x="41" y="58"/>
                      <a:pt x="41" y="58"/>
                      <a:pt x="41" y="58"/>
                    </a:cubicBezTo>
                    <a:cubicBezTo>
                      <a:pt x="41" y="53"/>
                      <a:pt x="40" y="50"/>
                      <a:pt x="38" y="48"/>
                    </a:cubicBezTo>
                    <a:cubicBezTo>
                      <a:pt x="37" y="47"/>
                      <a:pt x="34" y="46"/>
                      <a:pt x="29" y="46"/>
                    </a:cubicBezTo>
                    <a:cubicBezTo>
                      <a:pt x="14" y="46"/>
                      <a:pt x="14" y="46"/>
                      <a:pt x="14" y="46"/>
                    </a:cubicBezTo>
                    <a:cubicBezTo>
                      <a:pt x="14" y="76"/>
                      <a:pt x="14" y="76"/>
                      <a:pt x="14" y="76"/>
                    </a:cubicBezTo>
                    <a:cubicBezTo>
                      <a:pt x="0" y="76"/>
                      <a:pt x="0" y="76"/>
                      <a:pt x="0" y="76"/>
                    </a:cubicBezTo>
                    <a:cubicBezTo>
                      <a:pt x="0" y="0"/>
                      <a:pt x="0" y="0"/>
                      <a:pt x="0" y="0"/>
                    </a:cubicBezTo>
                    <a:cubicBezTo>
                      <a:pt x="35" y="0"/>
                      <a:pt x="35" y="0"/>
                      <a:pt x="35" y="0"/>
                    </a:cubicBezTo>
                    <a:cubicBezTo>
                      <a:pt x="40" y="0"/>
                      <a:pt x="43" y="0"/>
                      <a:pt x="46" y="2"/>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3" name="Freeform 23">
                <a:extLst>
                  <a:ext uri="{FF2B5EF4-FFF2-40B4-BE49-F238E27FC236}">
                    <a16:creationId xmlns:a16="http://schemas.microsoft.com/office/drawing/2014/main" id="{4576591F-62E5-D8E0-1F50-13F21DA62351}"/>
                  </a:ext>
                </a:extLst>
              </p:cNvPr>
              <p:cNvSpPr>
                <a:spLocks/>
              </p:cNvSpPr>
              <p:nvPr/>
            </p:nvSpPr>
            <p:spPr bwMode="auto">
              <a:xfrm>
                <a:off x="6473826" y="-158750"/>
                <a:ext cx="225425" cy="307975"/>
              </a:xfrm>
              <a:custGeom>
                <a:avLst/>
                <a:gdLst>
                  <a:gd name="T0" fmla="*/ 14 w 60"/>
                  <a:gd name="T1" fmla="*/ 55 h 81"/>
                  <a:gd name="T2" fmla="*/ 17 w 60"/>
                  <a:gd name="T3" fmla="*/ 63 h 81"/>
                  <a:gd name="T4" fmla="*/ 30 w 60"/>
                  <a:gd name="T5" fmla="*/ 68 h 81"/>
                  <a:gd name="T6" fmla="*/ 39 w 60"/>
                  <a:gd name="T7" fmla="*/ 67 h 81"/>
                  <a:gd name="T8" fmla="*/ 46 w 60"/>
                  <a:gd name="T9" fmla="*/ 58 h 81"/>
                  <a:gd name="T10" fmla="*/ 42 w 60"/>
                  <a:gd name="T11" fmla="*/ 52 h 81"/>
                  <a:gd name="T12" fmla="*/ 32 w 60"/>
                  <a:gd name="T13" fmla="*/ 48 h 81"/>
                  <a:gd name="T14" fmla="*/ 24 w 60"/>
                  <a:gd name="T15" fmla="*/ 47 h 81"/>
                  <a:gd name="T16" fmla="*/ 8 w 60"/>
                  <a:gd name="T17" fmla="*/ 41 h 81"/>
                  <a:gd name="T18" fmla="*/ 1 w 60"/>
                  <a:gd name="T19" fmla="*/ 24 h 81"/>
                  <a:gd name="T20" fmla="*/ 8 w 60"/>
                  <a:gd name="T21" fmla="*/ 7 h 81"/>
                  <a:gd name="T22" fmla="*/ 29 w 60"/>
                  <a:gd name="T23" fmla="*/ 0 h 81"/>
                  <a:gd name="T24" fmla="*/ 49 w 60"/>
                  <a:gd name="T25" fmla="*/ 7 h 81"/>
                  <a:gd name="T26" fmla="*/ 58 w 60"/>
                  <a:gd name="T27" fmla="*/ 25 h 81"/>
                  <a:gd name="T28" fmla="*/ 43 w 60"/>
                  <a:gd name="T29" fmla="*/ 25 h 81"/>
                  <a:gd name="T30" fmla="*/ 37 w 60"/>
                  <a:gd name="T31" fmla="*/ 16 h 81"/>
                  <a:gd name="T32" fmla="*/ 28 w 60"/>
                  <a:gd name="T33" fmla="*/ 14 h 81"/>
                  <a:gd name="T34" fmla="*/ 19 w 60"/>
                  <a:gd name="T35" fmla="*/ 16 h 81"/>
                  <a:gd name="T36" fmla="*/ 15 w 60"/>
                  <a:gd name="T37" fmla="*/ 23 h 81"/>
                  <a:gd name="T38" fmla="*/ 19 w 60"/>
                  <a:gd name="T39" fmla="*/ 29 h 81"/>
                  <a:gd name="T40" fmla="*/ 28 w 60"/>
                  <a:gd name="T41" fmla="*/ 32 h 81"/>
                  <a:gd name="T42" fmla="*/ 41 w 60"/>
                  <a:gd name="T43" fmla="*/ 36 h 81"/>
                  <a:gd name="T44" fmla="*/ 54 w 60"/>
                  <a:gd name="T45" fmla="*/ 41 h 81"/>
                  <a:gd name="T46" fmla="*/ 60 w 60"/>
                  <a:gd name="T47" fmla="*/ 57 h 81"/>
                  <a:gd name="T48" fmla="*/ 52 w 60"/>
                  <a:gd name="T49" fmla="*/ 74 h 81"/>
                  <a:gd name="T50" fmla="*/ 31 w 60"/>
                  <a:gd name="T51" fmla="*/ 81 h 81"/>
                  <a:gd name="T52" fmla="*/ 8 w 60"/>
                  <a:gd name="T53" fmla="*/ 74 h 81"/>
                  <a:gd name="T54" fmla="*/ 0 w 60"/>
                  <a:gd name="T55" fmla="*/ 55 h 81"/>
                  <a:gd name="T56" fmla="*/ 14 w 60"/>
                  <a:gd name="T5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81">
                    <a:moveTo>
                      <a:pt x="14" y="55"/>
                    </a:moveTo>
                    <a:cubicBezTo>
                      <a:pt x="15" y="59"/>
                      <a:pt x="16" y="61"/>
                      <a:pt x="17" y="63"/>
                    </a:cubicBezTo>
                    <a:cubicBezTo>
                      <a:pt x="20" y="66"/>
                      <a:pt x="24" y="68"/>
                      <a:pt x="30" y="68"/>
                    </a:cubicBezTo>
                    <a:cubicBezTo>
                      <a:pt x="34" y="68"/>
                      <a:pt x="37" y="67"/>
                      <a:pt x="39" y="67"/>
                    </a:cubicBezTo>
                    <a:cubicBezTo>
                      <a:pt x="43" y="65"/>
                      <a:pt x="46" y="62"/>
                      <a:pt x="46" y="58"/>
                    </a:cubicBezTo>
                    <a:cubicBezTo>
                      <a:pt x="46" y="55"/>
                      <a:pt x="44" y="53"/>
                      <a:pt x="42" y="52"/>
                    </a:cubicBezTo>
                    <a:cubicBezTo>
                      <a:pt x="40" y="51"/>
                      <a:pt x="37" y="49"/>
                      <a:pt x="32" y="48"/>
                    </a:cubicBezTo>
                    <a:cubicBezTo>
                      <a:pt x="24" y="47"/>
                      <a:pt x="24" y="47"/>
                      <a:pt x="24" y="47"/>
                    </a:cubicBezTo>
                    <a:cubicBezTo>
                      <a:pt x="17" y="45"/>
                      <a:pt x="11" y="43"/>
                      <a:pt x="8" y="41"/>
                    </a:cubicBezTo>
                    <a:cubicBezTo>
                      <a:pt x="3" y="37"/>
                      <a:pt x="1" y="32"/>
                      <a:pt x="1" y="24"/>
                    </a:cubicBezTo>
                    <a:cubicBezTo>
                      <a:pt x="1" y="17"/>
                      <a:pt x="3" y="12"/>
                      <a:pt x="8" y="7"/>
                    </a:cubicBezTo>
                    <a:cubicBezTo>
                      <a:pt x="13" y="3"/>
                      <a:pt x="20" y="0"/>
                      <a:pt x="29" y="0"/>
                    </a:cubicBezTo>
                    <a:cubicBezTo>
                      <a:pt x="37" y="0"/>
                      <a:pt x="44" y="3"/>
                      <a:pt x="49" y="7"/>
                    </a:cubicBezTo>
                    <a:cubicBezTo>
                      <a:pt x="55" y="11"/>
                      <a:pt x="57" y="17"/>
                      <a:pt x="58" y="25"/>
                    </a:cubicBezTo>
                    <a:cubicBezTo>
                      <a:pt x="43" y="25"/>
                      <a:pt x="43" y="25"/>
                      <a:pt x="43" y="25"/>
                    </a:cubicBezTo>
                    <a:cubicBezTo>
                      <a:pt x="43" y="21"/>
                      <a:pt x="41" y="18"/>
                      <a:pt x="37" y="16"/>
                    </a:cubicBezTo>
                    <a:cubicBezTo>
                      <a:pt x="35" y="14"/>
                      <a:pt x="32" y="14"/>
                      <a:pt x="28" y="14"/>
                    </a:cubicBezTo>
                    <a:cubicBezTo>
                      <a:pt x="24" y="14"/>
                      <a:pt x="21" y="15"/>
                      <a:pt x="19" y="16"/>
                    </a:cubicBezTo>
                    <a:cubicBezTo>
                      <a:pt x="16" y="18"/>
                      <a:pt x="15" y="20"/>
                      <a:pt x="15" y="23"/>
                    </a:cubicBezTo>
                    <a:cubicBezTo>
                      <a:pt x="15" y="26"/>
                      <a:pt x="16" y="28"/>
                      <a:pt x="19" y="29"/>
                    </a:cubicBezTo>
                    <a:cubicBezTo>
                      <a:pt x="20" y="30"/>
                      <a:pt x="23" y="31"/>
                      <a:pt x="28" y="32"/>
                    </a:cubicBezTo>
                    <a:cubicBezTo>
                      <a:pt x="41" y="36"/>
                      <a:pt x="41" y="36"/>
                      <a:pt x="41" y="36"/>
                    </a:cubicBezTo>
                    <a:cubicBezTo>
                      <a:pt x="47" y="37"/>
                      <a:pt x="51" y="39"/>
                      <a:pt x="54" y="41"/>
                    </a:cubicBezTo>
                    <a:cubicBezTo>
                      <a:pt x="58" y="45"/>
                      <a:pt x="60" y="50"/>
                      <a:pt x="60" y="57"/>
                    </a:cubicBezTo>
                    <a:cubicBezTo>
                      <a:pt x="60" y="64"/>
                      <a:pt x="58" y="69"/>
                      <a:pt x="52" y="74"/>
                    </a:cubicBezTo>
                    <a:cubicBezTo>
                      <a:pt x="47" y="79"/>
                      <a:pt x="40" y="81"/>
                      <a:pt x="31" y="81"/>
                    </a:cubicBezTo>
                    <a:cubicBezTo>
                      <a:pt x="21" y="81"/>
                      <a:pt x="13" y="79"/>
                      <a:pt x="8" y="74"/>
                    </a:cubicBezTo>
                    <a:cubicBezTo>
                      <a:pt x="2" y="70"/>
                      <a:pt x="0" y="63"/>
                      <a:pt x="0" y="55"/>
                    </a:cubicBezTo>
                    <a:lnTo>
                      <a:pt x="14" y="55"/>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4" name="Freeform 24">
                <a:extLst>
                  <a:ext uri="{FF2B5EF4-FFF2-40B4-BE49-F238E27FC236}">
                    <a16:creationId xmlns:a16="http://schemas.microsoft.com/office/drawing/2014/main" id="{6BB1E380-9DAC-7D41-80DA-F9C9CD35ABD0}"/>
                  </a:ext>
                </a:extLst>
              </p:cNvPr>
              <p:cNvSpPr>
                <a:spLocks/>
              </p:cNvSpPr>
              <p:nvPr/>
            </p:nvSpPr>
            <p:spPr bwMode="auto">
              <a:xfrm>
                <a:off x="6715126" y="-147638"/>
                <a:ext cx="219075" cy="288925"/>
              </a:xfrm>
              <a:custGeom>
                <a:avLst/>
                <a:gdLst>
                  <a:gd name="T0" fmla="*/ 0 w 138"/>
                  <a:gd name="T1" fmla="*/ 182 h 182"/>
                  <a:gd name="T2" fmla="*/ 0 w 138"/>
                  <a:gd name="T3" fmla="*/ 0 h 182"/>
                  <a:gd name="T4" fmla="*/ 35 w 138"/>
                  <a:gd name="T5" fmla="*/ 0 h 182"/>
                  <a:gd name="T6" fmla="*/ 35 w 138"/>
                  <a:gd name="T7" fmla="*/ 70 h 182"/>
                  <a:gd name="T8" fmla="*/ 102 w 138"/>
                  <a:gd name="T9" fmla="*/ 70 h 182"/>
                  <a:gd name="T10" fmla="*/ 102 w 138"/>
                  <a:gd name="T11" fmla="*/ 0 h 182"/>
                  <a:gd name="T12" fmla="*/ 138 w 138"/>
                  <a:gd name="T13" fmla="*/ 0 h 182"/>
                  <a:gd name="T14" fmla="*/ 138 w 138"/>
                  <a:gd name="T15" fmla="*/ 182 h 182"/>
                  <a:gd name="T16" fmla="*/ 102 w 138"/>
                  <a:gd name="T17" fmla="*/ 182 h 182"/>
                  <a:gd name="T18" fmla="*/ 102 w 138"/>
                  <a:gd name="T19" fmla="*/ 101 h 182"/>
                  <a:gd name="T20" fmla="*/ 35 w 138"/>
                  <a:gd name="T21" fmla="*/ 101 h 182"/>
                  <a:gd name="T22" fmla="*/ 35 w 138"/>
                  <a:gd name="T23" fmla="*/ 182 h 182"/>
                  <a:gd name="T24" fmla="*/ 0 w 138"/>
                  <a:gd name="T2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2">
                    <a:moveTo>
                      <a:pt x="0" y="182"/>
                    </a:moveTo>
                    <a:lnTo>
                      <a:pt x="0" y="0"/>
                    </a:lnTo>
                    <a:lnTo>
                      <a:pt x="35" y="0"/>
                    </a:lnTo>
                    <a:lnTo>
                      <a:pt x="35" y="70"/>
                    </a:lnTo>
                    <a:lnTo>
                      <a:pt x="102" y="70"/>
                    </a:lnTo>
                    <a:lnTo>
                      <a:pt x="102" y="0"/>
                    </a:lnTo>
                    <a:lnTo>
                      <a:pt x="138" y="0"/>
                    </a:lnTo>
                    <a:lnTo>
                      <a:pt x="138" y="182"/>
                    </a:lnTo>
                    <a:lnTo>
                      <a:pt x="102" y="182"/>
                    </a:lnTo>
                    <a:lnTo>
                      <a:pt x="102" y="101"/>
                    </a:lnTo>
                    <a:lnTo>
                      <a:pt x="35" y="101"/>
                    </a:lnTo>
                    <a:lnTo>
                      <a:pt x="35" y="182"/>
                    </a:lnTo>
                    <a:lnTo>
                      <a:pt x="0" y="182"/>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5" name="Rectangle 25">
                <a:extLst>
                  <a:ext uri="{FF2B5EF4-FFF2-40B4-BE49-F238E27FC236}">
                    <a16:creationId xmlns:a16="http://schemas.microsoft.com/office/drawing/2014/main" id="{A9237F37-A3C2-6558-8A7E-84D92199BD86}"/>
                  </a:ext>
                </a:extLst>
              </p:cNvPr>
              <p:cNvSpPr>
                <a:spLocks noChangeArrowheads="1"/>
              </p:cNvSpPr>
              <p:nvPr/>
            </p:nvSpPr>
            <p:spPr bwMode="auto">
              <a:xfrm>
                <a:off x="6956426" y="-147638"/>
                <a:ext cx="60325" cy="288925"/>
              </a:xfrm>
              <a:prstGeom prst="rect">
                <a:avLst/>
              </a:pr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6" name="Freeform 26">
                <a:extLst>
                  <a:ext uri="{FF2B5EF4-FFF2-40B4-BE49-F238E27FC236}">
                    <a16:creationId xmlns:a16="http://schemas.microsoft.com/office/drawing/2014/main" id="{55FF3B77-D4B6-3D72-E688-53F21FC0CF56}"/>
                  </a:ext>
                </a:extLst>
              </p:cNvPr>
              <p:cNvSpPr>
                <a:spLocks noEditPoints="1"/>
              </p:cNvSpPr>
              <p:nvPr/>
            </p:nvSpPr>
            <p:spPr bwMode="auto">
              <a:xfrm>
                <a:off x="7042151" y="-147638"/>
                <a:ext cx="207963" cy="288925"/>
              </a:xfrm>
              <a:custGeom>
                <a:avLst/>
                <a:gdLst>
                  <a:gd name="T0" fmla="*/ 37 w 55"/>
                  <a:gd name="T1" fmla="*/ 15 h 76"/>
                  <a:gd name="T2" fmla="*/ 29 w 55"/>
                  <a:gd name="T3" fmla="*/ 13 h 76"/>
                  <a:gd name="T4" fmla="*/ 15 w 55"/>
                  <a:gd name="T5" fmla="*/ 13 h 76"/>
                  <a:gd name="T6" fmla="*/ 15 w 55"/>
                  <a:gd name="T7" fmla="*/ 35 h 76"/>
                  <a:gd name="T8" fmla="*/ 29 w 55"/>
                  <a:gd name="T9" fmla="*/ 35 h 76"/>
                  <a:gd name="T10" fmla="*/ 37 w 55"/>
                  <a:gd name="T11" fmla="*/ 33 h 76"/>
                  <a:gd name="T12" fmla="*/ 40 w 55"/>
                  <a:gd name="T13" fmla="*/ 24 h 76"/>
                  <a:gd name="T14" fmla="*/ 37 w 55"/>
                  <a:gd name="T15" fmla="*/ 15 h 76"/>
                  <a:gd name="T16" fmla="*/ 49 w 55"/>
                  <a:gd name="T17" fmla="*/ 43 h 76"/>
                  <a:gd name="T18" fmla="*/ 30 w 55"/>
                  <a:gd name="T19" fmla="*/ 48 h 76"/>
                  <a:gd name="T20" fmla="*/ 15 w 55"/>
                  <a:gd name="T21" fmla="*/ 48 h 76"/>
                  <a:gd name="T22" fmla="*/ 15 w 55"/>
                  <a:gd name="T23" fmla="*/ 76 h 76"/>
                  <a:gd name="T24" fmla="*/ 0 w 55"/>
                  <a:gd name="T25" fmla="*/ 76 h 76"/>
                  <a:gd name="T26" fmla="*/ 0 w 55"/>
                  <a:gd name="T27" fmla="*/ 0 h 76"/>
                  <a:gd name="T28" fmla="*/ 31 w 55"/>
                  <a:gd name="T29" fmla="*/ 0 h 76"/>
                  <a:gd name="T30" fmla="*/ 49 w 55"/>
                  <a:gd name="T31" fmla="*/ 5 h 76"/>
                  <a:gd name="T32" fmla="*/ 55 w 55"/>
                  <a:gd name="T33" fmla="*/ 24 h 76"/>
                  <a:gd name="T34" fmla="*/ 49 w 55"/>
                  <a:gd name="T35"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6">
                    <a:moveTo>
                      <a:pt x="37" y="15"/>
                    </a:moveTo>
                    <a:cubicBezTo>
                      <a:pt x="35" y="14"/>
                      <a:pt x="32" y="13"/>
                      <a:pt x="29" y="13"/>
                    </a:cubicBezTo>
                    <a:cubicBezTo>
                      <a:pt x="15" y="13"/>
                      <a:pt x="15" y="13"/>
                      <a:pt x="15" y="13"/>
                    </a:cubicBezTo>
                    <a:cubicBezTo>
                      <a:pt x="15" y="35"/>
                      <a:pt x="15" y="35"/>
                      <a:pt x="15" y="35"/>
                    </a:cubicBezTo>
                    <a:cubicBezTo>
                      <a:pt x="29" y="35"/>
                      <a:pt x="29" y="35"/>
                      <a:pt x="29" y="35"/>
                    </a:cubicBezTo>
                    <a:cubicBezTo>
                      <a:pt x="32" y="35"/>
                      <a:pt x="35" y="34"/>
                      <a:pt x="37" y="33"/>
                    </a:cubicBezTo>
                    <a:cubicBezTo>
                      <a:pt x="39" y="31"/>
                      <a:pt x="40" y="28"/>
                      <a:pt x="40" y="24"/>
                    </a:cubicBezTo>
                    <a:cubicBezTo>
                      <a:pt x="40" y="20"/>
                      <a:pt x="39" y="17"/>
                      <a:pt x="37" y="15"/>
                    </a:cubicBezTo>
                    <a:moveTo>
                      <a:pt x="49" y="43"/>
                    </a:moveTo>
                    <a:cubicBezTo>
                      <a:pt x="44" y="47"/>
                      <a:pt x="38" y="48"/>
                      <a:pt x="30" y="48"/>
                    </a:cubicBezTo>
                    <a:cubicBezTo>
                      <a:pt x="15" y="48"/>
                      <a:pt x="15" y="48"/>
                      <a:pt x="15" y="48"/>
                    </a:cubicBezTo>
                    <a:cubicBezTo>
                      <a:pt x="15" y="76"/>
                      <a:pt x="15" y="76"/>
                      <a:pt x="15" y="76"/>
                    </a:cubicBezTo>
                    <a:cubicBezTo>
                      <a:pt x="0" y="76"/>
                      <a:pt x="0" y="76"/>
                      <a:pt x="0" y="76"/>
                    </a:cubicBezTo>
                    <a:cubicBezTo>
                      <a:pt x="0" y="0"/>
                      <a:pt x="0" y="0"/>
                      <a:pt x="0" y="0"/>
                    </a:cubicBezTo>
                    <a:cubicBezTo>
                      <a:pt x="31" y="0"/>
                      <a:pt x="31" y="0"/>
                      <a:pt x="31" y="0"/>
                    </a:cubicBezTo>
                    <a:cubicBezTo>
                      <a:pt x="39" y="0"/>
                      <a:pt x="44" y="2"/>
                      <a:pt x="49" y="5"/>
                    </a:cubicBezTo>
                    <a:cubicBezTo>
                      <a:pt x="53" y="9"/>
                      <a:pt x="55" y="16"/>
                      <a:pt x="55" y="24"/>
                    </a:cubicBezTo>
                    <a:cubicBezTo>
                      <a:pt x="55" y="33"/>
                      <a:pt x="53" y="39"/>
                      <a:pt x="49" y="43"/>
                    </a:cubicBezTo>
                  </a:path>
                </a:pathLst>
              </a:custGeom>
              <a:grp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67" name="Freeform 27">
                <a:extLst>
                  <a:ext uri="{FF2B5EF4-FFF2-40B4-BE49-F238E27FC236}">
                    <a16:creationId xmlns:a16="http://schemas.microsoft.com/office/drawing/2014/main" id="{96E6618C-3BB1-D678-70C9-34C657849AE5}"/>
                  </a:ext>
                </a:extLst>
              </p:cNvPr>
              <p:cNvSpPr>
                <a:spLocks/>
              </p:cNvSpPr>
              <p:nvPr/>
            </p:nvSpPr>
            <p:spPr bwMode="auto">
              <a:xfrm>
                <a:off x="954088" y="-442913"/>
                <a:ext cx="1055688" cy="630238"/>
              </a:xfrm>
              <a:custGeom>
                <a:avLst/>
                <a:gdLst>
                  <a:gd name="T0" fmla="*/ 172 w 280"/>
                  <a:gd name="T1" fmla="*/ 59 h 166"/>
                  <a:gd name="T2" fmla="*/ 172 w 280"/>
                  <a:gd name="T3" fmla="*/ 69 h 166"/>
                  <a:gd name="T4" fmla="*/ 166 w 280"/>
                  <a:gd name="T5" fmla="*/ 102 h 166"/>
                  <a:gd name="T6" fmla="*/ 143 w 280"/>
                  <a:gd name="T7" fmla="*/ 111 h 166"/>
                  <a:gd name="T8" fmla="*/ 117 w 280"/>
                  <a:gd name="T9" fmla="*/ 103 h 166"/>
                  <a:gd name="T10" fmla="*/ 111 w 280"/>
                  <a:gd name="T11" fmla="*/ 72 h 166"/>
                  <a:gd name="T12" fmla="*/ 111 w 280"/>
                  <a:gd name="T13" fmla="*/ 48 h 166"/>
                  <a:gd name="T14" fmla="*/ 0 w 280"/>
                  <a:gd name="T15" fmla="*/ 0 h 166"/>
                  <a:gd name="T16" fmla="*/ 0 w 280"/>
                  <a:gd name="T17" fmla="*/ 42 h 166"/>
                  <a:gd name="T18" fmla="*/ 20 w 280"/>
                  <a:gd name="T19" fmla="*/ 127 h 166"/>
                  <a:gd name="T20" fmla="*/ 111 w 280"/>
                  <a:gd name="T21" fmla="*/ 166 h 166"/>
                  <a:gd name="T22" fmla="*/ 166 w 280"/>
                  <a:gd name="T23" fmla="*/ 158 h 166"/>
                  <a:gd name="T24" fmla="*/ 200 w 280"/>
                  <a:gd name="T25" fmla="*/ 131 h 166"/>
                  <a:gd name="T26" fmla="*/ 211 w 280"/>
                  <a:gd name="T27" fmla="*/ 158 h 166"/>
                  <a:gd name="T28" fmla="*/ 280 w 280"/>
                  <a:gd name="T29" fmla="*/ 158 h 166"/>
                  <a:gd name="T30" fmla="*/ 280 w 280"/>
                  <a:gd name="T31" fmla="*/ 55 h 166"/>
                  <a:gd name="T32" fmla="*/ 172 w 280"/>
                  <a:gd name="T33" fmla="*/ 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66">
                    <a:moveTo>
                      <a:pt x="172" y="59"/>
                    </a:moveTo>
                    <a:cubicBezTo>
                      <a:pt x="172" y="69"/>
                      <a:pt x="172" y="69"/>
                      <a:pt x="172" y="69"/>
                    </a:cubicBezTo>
                    <a:cubicBezTo>
                      <a:pt x="172" y="85"/>
                      <a:pt x="170" y="96"/>
                      <a:pt x="166" y="102"/>
                    </a:cubicBezTo>
                    <a:cubicBezTo>
                      <a:pt x="162" y="108"/>
                      <a:pt x="154" y="111"/>
                      <a:pt x="143" y="111"/>
                    </a:cubicBezTo>
                    <a:cubicBezTo>
                      <a:pt x="130" y="111"/>
                      <a:pt x="121" y="108"/>
                      <a:pt x="117" y="103"/>
                    </a:cubicBezTo>
                    <a:cubicBezTo>
                      <a:pt x="113" y="98"/>
                      <a:pt x="111" y="87"/>
                      <a:pt x="111" y="72"/>
                    </a:cubicBezTo>
                    <a:cubicBezTo>
                      <a:pt x="111" y="48"/>
                      <a:pt x="111" y="48"/>
                      <a:pt x="111" y="48"/>
                    </a:cubicBezTo>
                    <a:cubicBezTo>
                      <a:pt x="65" y="36"/>
                      <a:pt x="27" y="17"/>
                      <a:pt x="0" y="0"/>
                    </a:cubicBezTo>
                    <a:cubicBezTo>
                      <a:pt x="0" y="42"/>
                      <a:pt x="0" y="42"/>
                      <a:pt x="0" y="42"/>
                    </a:cubicBezTo>
                    <a:cubicBezTo>
                      <a:pt x="0" y="79"/>
                      <a:pt x="7" y="107"/>
                      <a:pt x="20" y="127"/>
                    </a:cubicBezTo>
                    <a:cubicBezTo>
                      <a:pt x="38" y="153"/>
                      <a:pt x="68" y="166"/>
                      <a:pt x="111" y="166"/>
                    </a:cubicBezTo>
                    <a:cubicBezTo>
                      <a:pt x="134" y="166"/>
                      <a:pt x="152" y="163"/>
                      <a:pt x="166" y="158"/>
                    </a:cubicBezTo>
                    <a:cubicBezTo>
                      <a:pt x="179" y="152"/>
                      <a:pt x="190" y="144"/>
                      <a:pt x="200" y="131"/>
                    </a:cubicBezTo>
                    <a:cubicBezTo>
                      <a:pt x="211" y="158"/>
                      <a:pt x="211" y="158"/>
                      <a:pt x="211" y="158"/>
                    </a:cubicBezTo>
                    <a:cubicBezTo>
                      <a:pt x="280" y="158"/>
                      <a:pt x="280" y="158"/>
                      <a:pt x="280" y="158"/>
                    </a:cubicBezTo>
                    <a:cubicBezTo>
                      <a:pt x="280" y="55"/>
                      <a:pt x="280" y="55"/>
                      <a:pt x="280" y="55"/>
                    </a:cubicBezTo>
                    <a:cubicBezTo>
                      <a:pt x="242" y="62"/>
                      <a:pt x="205" y="62"/>
                      <a:pt x="172"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8" name="Freeform 28">
                <a:extLst>
                  <a:ext uri="{FF2B5EF4-FFF2-40B4-BE49-F238E27FC236}">
                    <a16:creationId xmlns:a16="http://schemas.microsoft.com/office/drawing/2014/main" id="{901FBA2F-6037-02AC-5002-FCC38A5B647C}"/>
                  </a:ext>
                </a:extLst>
              </p:cNvPr>
              <p:cNvSpPr>
                <a:spLocks/>
              </p:cNvSpPr>
              <p:nvPr/>
            </p:nvSpPr>
            <p:spPr bwMode="auto">
              <a:xfrm>
                <a:off x="2549526" y="-735013"/>
                <a:ext cx="655638" cy="892175"/>
              </a:xfrm>
              <a:custGeom>
                <a:avLst/>
                <a:gdLst>
                  <a:gd name="T0" fmla="*/ 119 w 174"/>
                  <a:gd name="T1" fmla="*/ 0 h 235"/>
                  <a:gd name="T2" fmla="*/ 0 w 174"/>
                  <a:gd name="T3" fmla="*/ 82 h 235"/>
                  <a:gd name="T4" fmla="*/ 58 w 174"/>
                  <a:gd name="T5" fmla="*/ 235 h 235"/>
                  <a:gd name="T6" fmla="*/ 174 w 174"/>
                  <a:gd name="T7" fmla="*/ 235 h 235"/>
                  <a:gd name="T8" fmla="*/ 96 w 174"/>
                  <a:gd name="T9" fmla="*/ 49 h 235"/>
                  <a:gd name="T10" fmla="*/ 119 w 174"/>
                  <a:gd name="T11" fmla="*/ 0 h 235"/>
                </a:gdLst>
                <a:ahLst/>
                <a:cxnLst>
                  <a:cxn ang="0">
                    <a:pos x="T0" y="T1"/>
                  </a:cxn>
                  <a:cxn ang="0">
                    <a:pos x="T2" y="T3"/>
                  </a:cxn>
                  <a:cxn ang="0">
                    <a:pos x="T4" y="T5"/>
                  </a:cxn>
                  <a:cxn ang="0">
                    <a:pos x="T6" y="T7"/>
                  </a:cxn>
                  <a:cxn ang="0">
                    <a:pos x="T8" y="T9"/>
                  </a:cxn>
                  <a:cxn ang="0">
                    <a:pos x="T10" y="T11"/>
                  </a:cxn>
                </a:cxnLst>
                <a:rect l="0" t="0" r="r" b="b"/>
                <a:pathLst>
                  <a:path w="174" h="235">
                    <a:moveTo>
                      <a:pt x="119" y="0"/>
                    </a:moveTo>
                    <a:cubicBezTo>
                      <a:pt x="78" y="35"/>
                      <a:pt x="38" y="61"/>
                      <a:pt x="0" y="82"/>
                    </a:cubicBezTo>
                    <a:cubicBezTo>
                      <a:pt x="58" y="235"/>
                      <a:pt x="58" y="235"/>
                      <a:pt x="58" y="235"/>
                    </a:cubicBezTo>
                    <a:cubicBezTo>
                      <a:pt x="174" y="235"/>
                      <a:pt x="174" y="235"/>
                      <a:pt x="174" y="235"/>
                    </a:cubicBezTo>
                    <a:cubicBezTo>
                      <a:pt x="96" y="49"/>
                      <a:pt x="96" y="49"/>
                      <a:pt x="96" y="49"/>
                    </a:cubicBez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9" name="Freeform 29">
                <a:extLst>
                  <a:ext uri="{FF2B5EF4-FFF2-40B4-BE49-F238E27FC236}">
                    <a16:creationId xmlns:a16="http://schemas.microsoft.com/office/drawing/2014/main" id="{BA30443D-F432-E4AB-5265-64759427876C}"/>
                  </a:ext>
                </a:extLst>
              </p:cNvPr>
              <p:cNvSpPr>
                <a:spLocks/>
              </p:cNvSpPr>
              <p:nvPr/>
            </p:nvSpPr>
            <p:spPr bwMode="auto">
              <a:xfrm>
                <a:off x="2119313" y="-420688"/>
                <a:ext cx="422275" cy="577850"/>
              </a:xfrm>
              <a:custGeom>
                <a:avLst/>
                <a:gdLst>
                  <a:gd name="T0" fmla="*/ 0 w 112"/>
                  <a:gd name="T1" fmla="*/ 152 h 152"/>
                  <a:gd name="T2" fmla="*/ 112 w 112"/>
                  <a:gd name="T3" fmla="*/ 152 h 152"/>
                  <a:gd name="T4" fmla="*/ 112 w 112"/>
                  <a:gd name="T5" fmla="*/ 0 h 152"/>
                  <a:gd name="T6" fmla="*/ 0 w 112"/>
                  <a:gd name="T7" fmla="*/ 43 h 152"/>
                  <a:gd name="T8" fmla="*/ 0 w 112"/>
                  <a:gd name="T9" fmla="*/ 152 h 152"/>
                </a:gdLst>
                <a:ahLst/>
                <a:cxnLst>
                  <a:cxn ang="0">
                    <a:pos x="T0" y="T1"/>
                  </a:cxn>
                  <a:cxn ang="0">
                    <a:pos x="T2" y="T3"/>
                  </a:cxn>
                  <a:cxn ang="0">
                    <a:pos x="T4" y="T5"/>
                  </a:cxn>
                  <a:cxn ang="0">
                    <a:pos x="T6" y="T7"/>
                  </a:cxn>
                  <a:cxn ang="0">
                    <a:pos x="T8" y="T9"/>
                  </a:cxn>
                </a:cxnLst>
                <a:rect l="0" t="0" r="r" b="b"/>
                <a:pathLst>
                  <a:path w="112" h="152">
                    <a:moveTo>
                      <a:pt x="0" y="152"/>
                    </a:moveTo>
                    <a:cubicBezTo>
                      <a:pt x="112" y="152"/>
                      <a:pt x="112" y="152"/>
                      <a:pt x="112" y="152"/>
                    </a:cubicBezTo>
                    <a:cubicBezTo>
                      <a:pt x="112" y="0"/>
                      <a:pt x="112" y="0"/>
                      <a:pt x="112" y="0"/>
                    </a:cubicBezTo>
                    <a:cubicBezTo>
                      <a:pt x="73" y="21"/>
                      <a:pt x="35" y="34"/>
                      <a:pt x="0" y="43"/>
                    </a:cubicBezTo>
                    <a:lnTo>
                      <a:pt x="0"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0" name="Freeform 30">
                <a:extLst>
                  <a:ext uri="{FF2B5EF4-FFF2-40B4-BE49-F238E27FC236}">
                    <a16:creationId xmlns:a16="http://schemas.microsoft.com/office/drawing/2014/main" id="{99AB13A6-6DB9-AED7-F895-843E437E2F84}"/>
                  </a:ext>
                </a:extLst>
              </p:cNvPr>
              <p:cNvSpPr>
                <a:spLocks/>
              </p:cNvSpPr>
              <p:nvPr/>
            </p:nvSpPr>
            <p:spPr bwMode="auto">
              <a:xfrm>
                <a:off x="3246438" y="-901700"/>
                <a:ext cx="1036638" cy="1084263"/>
              </a:xfrm>
              <a:custGeom>
                <a:avLst/>
                <a:gdLst>
                  <a:gd name="T0" fmla="*/ 254 w 275"/>
                  <a:gd name="T1" fmla="*/ 128 h 286"/>
                  <a:gd name="T2" fmla="*/ 222 w 275"/>
                  <a:gd name="T3" fmla="*/ 101 h 286"/>
                  <a:gd name="T4" fmla="*/ 158 w 275"/>
                  <a:gd name="T5" fmla="*/ 65 h 286"/>
                  <a:gd name="T6" fmla="*/ 156 w 275"/>
                  <a:gd name="T7" fmla="*/ 64 h 286"/>
                  <a:gd name="T8" fmla="*/ 115 w 275"/>
                  <a:gd name="T9" fmla="*/ 42 h 286"/>
                  <a:gd name="T10" fmla="*/ 106 w 275"/>
                  <a:gd name="T11" fmla="*/ 15 h 286"/>
                  <a:gd name="T12" fmla="*/ 107 w 275"/>
                  <a:gd name="T13" fmla="*/ 5 h 286"/>
                  <a:gd name="T14" fmla="*/ 0 w 275"/>
                  <a:gd name="T15" fmla="*/ 22 h 286"/>
                  <a:gd name="T16" fmla="*/ 0 w 275"/>
                  <a:gd name="T17" fmla="*/ 27 h 286"/>
                  <a:gd name="T18" fmla="*/ 20 w 275"/>
                  <a:gd name="T19" fmla="*/ 80 h 286"/>
                  <a:gd name="T20" fmla="*/ 76 w 275"/>
                  <a:gd name="T21" fmla="*/ 114 h 286"/>
                  <a:gd name="T22" fmla="*/ 99 w 275"/>
                  <a:gd name="T23" fmla="*/ 126 h 286"/>
                  <a:gd name="T24" fmla="*/ 136 w 275"/>
                  <a:gd name="T25" fmla="*/ 146 h 286"/>
                  <a:gd name="T26" fmla="*/ 157 w 275"/>
                  <a:gd name="T27" fmla="*/ 161 h 286"/>
                  <a:gd name="T28" fmla="*/ 166 w 275"/>
                  <a:gd name="T29" fmla="*/ 176 h 286"/>
                  <a:gd name="T30" fmla="*/ 170 w 275"/>
                  <a:gd name="T31" fmla="*/ 202 h 286"/>
                  <a:gd name="T32" fmla="*/ 161 w 275"/>
                  <a:gd name="T33" fmla="*/ 224 h 286"/>
                  <a:gd name="T34" fmla="*/ 137 w 275"/>
                  <a:gd name="T35" fmla="*/ 232 h 286"/>
                  <a:gd name="T36" fmla="*/ 114 w 275"/>
                  <a:gd name="T37" fmla="*/ 226 h 286"/>
                  <a:gd name="T38" fmla="*/ 107 w 275"/>
                  <a:gd name="T39" fmla="*/ 200 h 286"/>
                  <a:gd name="T40" fmla="*/ 107 w 275"/>
                  <a:gd name="T41" fmla="*/ 160 h 286"/>
                  <a:gd name="T42" fmla="*/ 4 w 275"/>
                  <a:gd name="T43" fmla="*/ 160 h 286"/>
                  <a:gd name="T44" fmla="*/ 4 w 275"/>
                  <a:gd name="T45" fmla="*/ 180 h 286"/>
                  <a:gd name="T46" fmla="*/ 35 w 275"/>
                  <a:gd name="T47" fmla="*/ 259 h 286"/>
                  <a:gd name="T48" fmla="*/ 141 w 275"/>
                  <a:gd name="T49" fmla="*/ 286 h 286"/>
                  <a:gd name="T50" fmla="*/ 242 w 275"/>
                  <a:gd name="T51" fmla="*/ 263 h 286"/>
                  <a:gd name="T52" fmla="*/ 275 w 275"/>
                  <a:gd name="T53" fmla="*/ 193 h 286"/>
                  <a:gd name="T54" fmla="*/ 269 w 275"/>
                  <a:gd name="T55" fmla="*/ 154 h 286"/>
                  <a:gd name="T56" fmla="*/ 254 w 275"/>
                  <a:gd name="T57" fmla="*/ 12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286">
                    <a:moveTo>
                      <a:pt x="254" y="128"/>
                    </a:moveTo>
                    <a:cubicBezTo>
                      <a:pt x="246" y="119"/>
                      <a:pt x="235" y="110"/>
                      <a:pt x="222" y="101"/>
                    </a:cubicBezTo>
                    <a:cubicBezTo>
                      <a:pt x="205" y="89"/>
                      <a:pt x="184" y="77"/>
                      <a:pt x="158" y="65"/>
                    </a:cubicBezTo>
                    <a:cubicBezTo>
                      <a:pt x="156" y="64"/>
                      <a:pt x="156" y="64"/>
                      <a:pt x="156" y="64"/>
                    </a:cubicBezTo>
                    <a:cubicBezTo>
                      <a:pt x="133" y="54"/>
                      <a:pt x="119" y="46"/>
                      <a:pt x="115" y="42"/>
                    </a:cubicBezTo>
                    <a:cubicBezTo>
                      <a:pt x="109" y="36"/>
                      <a:pt x="106" y="27"/>
                      <a:pt x="106" y="15"/>
                    </a:cubicBezTo>
                    <a:cubicBezTo>
                      <a:pt x="106" y="11"/>
                      <a:pt x="106" y="8"/>
                      <a:pt x="107" y="5"/>
                    </a:cubicBezTo>
                    <a:cubicBezTo>
                      <a:pt x="60" y="0"/>
                      <a:pt x="22" y="12"/>
                      <a:pt x="0" y="22"/>
                    </a:cubicBezTo>
                    <a:cubicBezTo>
                      <a:pt x="0" y="23"/>
                      <a:pt x="0" y="25"/>
                      <a:pt x="0" y="27"/>
                    </a:cubicBezTo>
                    <a:cubicBezTo>
                      <a:pt x="0" y="49"/>
                      <a:pt x="7" y="67"/>
                      <a:pt x="20" y="80"/>
                    </a:cubicBezTo>
                    <a:cubicBezTo>
                      <a:pt x="29" y="89"/>
                      <a:pt x="48" y="100"/>
                      <a:pt x="76" y="114"/>
                    </a:cubicBezTo>
                    <a:cubicBezTo>
                      <a:pt x="99" y="126"/>
                      <a:pt x="99" y="126"/>
                      <a:pt x="99" y="126"/>
                    </a:cubicBezTo>
                    <a:cubicBezTo>
                      <a:pt x="112" y="132"/>
                      <a:pt x="124" y="139"/>
                      <a:pt x="136" y="146"/>
                    </a:cubicBezTo>
                    <a:cubicBezTo>
                      <a:pt x="145" y="152"/>
                      <a:pt x="152" y="157"/>
                      <a:pt x="157" y="161"/>
                    </a:cubicBezTo>
                    <a:cubicBezTo>
                      <a:pt x="161" y="164"/>
                      <a:pt x="164" y="169"/>
                      <a:pt x="166" y="176"/>
                    </a:cubicBezTo>
                    <a:cubicBezTo>
                      <a:pt x="168" y="183"/>
                      <a:pt x="170" y="192"/>
                      <a:pt x="170" y="202"/>
                    </a:cubicBezTo>
                    <a:cubicBezTo>
                      <a:pt x="170" y="211"/>
                      <a:pt x="167" y="219"/>
                      <a:pt x="161" y="224"/>
                    </a:cubicBezTo>
                    <a:cubicBezTo>
                      <a:pt x="156" y="229"/>
                      <a:pt x="148" y="232"/>
                      <a:pt x="137" y="232"/>
                    </a:cubicBezTo>
                    <a:cubicBezTo>
                      <a:pt x="125" y="232"/>
                      <a:pt x="117" y="230"/>
                      <a:pt x="114" y="226"/>
                    </a:cubicBezTo>
                    <a:cubicBezTo>
                      <a:pt x="109" y="221"/>
                      <a:pt x="107" y="213"/>
                      <a:pt x="107" y="200"/>
                    </a:cubicBezTo>
                    <a:cubicBezTo>
                      <a:pt x="107" y="160"/>
                      <a:pt x="107" y="160"/>
                      <a:pt x="107" y="160"/>
                    </a:cubicBezTo>
                    <a:cubicBezTo>
                      <a:pt x="4" y="160"/>
                      <a:pt x="4" y="160"/>
                      <a:pt x="4" y="160"/>
                    </a:cubicBezTo>
                    <a:cubicBezTo>
                      <a:pt x="4" y="180"/>
                      <a:pt x="4" y="180"/>
                      <a:pt x="4" y="180"/>
                    </a:cubicBezTo>
                    <a:cubicBezTo>
                      <a:pt x="4" y="215"/>
                      <a:pt x="14" y="242"/>
                      <a:pt x="35" y="259"/>
                    </a:cubicBezTo>
                    <a:cubicBezTo>
                      <a:pt x="57" y="277"/>
                      <a:pt x="92" y="286"/>
                      <a:pt x="141" y="286"/>
                    </a:cubicBezTo>
                    <a:cubicBezTo>
                      <a:pt x="187" y="286"/>
                      <a:pt x="221" y="279"/>
                      <a:pt x="242" y="263"/>
                    </a:cubicBezTo>
                    <a:cubicBezTo>
                      <a:pt x="264" y="248"/>
                      <a:pt x="275" y="225"/>
                      <a:pt x="275" y="193"/>
                    </a:cubicBezTo>
                    <a:cubicBezTo>
                      <a:pt x="275" y="177"/>
                      <a:pt x="273" y="164"/>
                      <a:pt x="269" y="154"/>
                    </a:cubicBezTo>
                    <a:cubicBezTo>
                      <a:pt x="266" y="145"/>
                      <a:pt x="261" y="136"/>
                      <a:pt x="254"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1" name="Freeform 31">
                <a:extLst>
                  <a:ext uri="{FF2B5EF4-FFF2-40B4-BE49-F238E27FC236}">
                    <a16:creationId xmlns:a16="http://schemas.microsoft.com/office/drawing/2014/main" id="{3DB6344A-E778-7C3D-8158-F79E2FCCF40C}"/>
                  </a:ext>
                </a:extLst>
              </p:cNvPr>
              <p:cNvSpPr>
                <a:spLocks/>
              </p:cNvSpPr>
              <p:nvPr/>
            </p:nvSpPr>
            <p:spPr bwMode="auto">
              <a:xfrm>
                <a:off x="3854451" y="-833438"/>
                <a:ext cx="165100" cy="87313"/>
              </a:xfrm>
              <a:custGeom>
                <a:avLst/>
                <a:gdLst>
                  <a:gd name="T0" fmla="*/ 0 w 44"/>
                  <a:gd name="T1" fmla="*/ 23 h 23"/>
                  <a:gd name="T2" fmla="*/ 44 w 44"/>
                  <a:gd name="T3" fmla="*/ 23 h 23"/>
                  <a:gd name="T4" fmla="*/ 0 w 44"/>
                  <a:gd name="T5" fmla="*/ 0 h 23"/>
                  <a:gd name="T6" fmla="*/ 0 w 44"/>
                  <a:gd name="T7" fmla="*/ 23 h 23"/>
                </a:gdLst>
                <a:ahLst/>
                <a:cxnLst>
                  <a:cxn ang="0">
                    <a:pos x="T0" y="T1"/>
                  </a:cxn>
                  <a:cxn ang="0">
                    <a:pos x="T2" y="T3"/>
                  </a:cxn>
                  <a:cxn ang="0">
                    <a:pos x="T4" y="T5"/>
                  </a:cxn>
                  <a:cxn ang="0">
                    <a:pos x="T6" y="T7"/>
                  </a:cxn>
                </a:cxnLst>
                <a:rect l="0" t="0" r="r" b="b"/>
                <a:pathLst>
                  <a:path w="44" h="23">
                    <a:moveTo>
                      <a:pt x="0" y="23"/>
                    </a:moveTo>
                    <a:cubicBezTo>
                      <a:pt x="44" y="23"/>
                      <a:pt x="44" y="23"/>
                      <a:pt x="44" y="23"/>
                    </a:cubicBezTo>
                    <a:cubicBezTo>
                      <a:pt x="29" y="13"/>
                      <a:pt x="15" y="5"/>
                      <a:pt x="0" y="0"/>
                    </a:cubicBez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2" name="Freeform 32">
                <a:extLst>
                  <a:ext uri="{FF2B5EF4-FFF2-40B4-BE49-F238E27FC236}">
                    <a16:creationId xmlns:a16="http://schemas.microsoft.com/office/drawing/2014/main" id="{3E1BDB6E-834A-DC9E-339A-604CD45301DC}"/>
                  </a:ext>
                </a:extLst>
              </p:cNvPr>
              <p:cNvSpPr>
                <a:spLocks/>
              </p:cNvSpPr>
              <p:nvPr/>
            </p:nvSpPr>
            <p:spPr bwMode="auto">
              <a:xfrm>
                <a:off x="954088" y="-1155700"/>
                <a:ext cx="1055688" cy="895350"/>
              </a:xfrm>
              <a:custGeom>
                <a:avLst/>
                <a:gdLst>
                  <a:gd name="T0" fmla="*/ 111 w 280"/>
                  <a:gd name="T1" fmla="*/ 94 h 236"/>
                  <a:gd name="T2" fmla="*/ 111 w 280"/>
                  <a:gd name="T3" fmla="*/ 90 h 236"/>
                  <a:gd name="T4" fmla="*/ 114 w 280"/>
                  <a:gd name="T5" fmla="*/ 65 h 236"/>
                  <a:gd name="T6" fmla="*/ 142 w 280"/>
                  <a:gd name="T7" fmla="*/ 54 h 236"/>
                  <a:gd name="T8" fmla="*/ 166 w 280"/>
                  <a:gd name="T9" fmla="*/ 65 h 236"/>
                  <a:gd name="T10" fmla="*/ 169 w 280"/>
                  <a:gd name="T11" fmla="*/ 92 h 236"/>
                  <a:gd name="T12" fmla="*/ 169 w 280"/>
                  <a:gd name="T13" fmla="*/ 100 h 236"/>
                  <a:gd name="T14" fmla="*/ 169 w 280"/>
                  <a:gd name="T15" fmla="*/ 130 h 236"/>
                  <a:gd name="T16" fmla="*/ 280 w 280"/>
                  <a:gd name="T17" fmla="*/ 130 h 236"/>
                  <a:gd name="T18" fmla="*/ 280 w 280"/>
                  <a:gd name="T19" fmla="*/ 116 h 236"/>
                  <a:gd name="T20" fmla="*/ 249 w 280"/>
                  <a:gd name="T21" fmla="*/ 31 h 236"/>
                  <a:gd name="T22" fmla="*/ 139 w 280"/>
                  <a:gd name="T23" fmla="*/ 0 h 236"/>
                  <a:gd name="T24" fmla="*/ 23 w 280"/>
                  <a:gd name="T25" fmla="*/ 36 h 236"/>
                  <a:gd name="T26" fmla="*/ 0 w 280"/>
                  <a:gd name="T27" fmla="*/ 128 h 236"/>
                  <a:gd name="T28" fmla="*/ 0 w 280"/>
                  <a:gd name="T29" fmla="*/ 188 h 236"/>
                  <a:gd name="T30" fmla="*/ 111 w 280"/>
                  <a:gd name="T31" fmla="*/ 236 h 236"/>
                  <a:gd name="T32" fmla="*/ 111 w 280"/>
                  <a:gd name="T33" fmla="*/ 9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236">
                    <a:moveTo>
                      <a:pt x="111" y="94"/>
                    </a:moveTo>
                    <a:cubicBezTo>
                      <a:pt x="111" y="90"/>
                      <a:pt x="111" y="90"/>
                      <a:pt x="111" y="90"/>
                    </a:cubicBezTo>
                    <a:cubicBezTo>
                      <a:pt x="111" y="77"/>
                      <a:pt x="112" y="69"/>
                      <a:pt x="114" y="65"/>
                    </a:cubicBezTo>
                    <a:cubicBezTo>
                      <a:pt x="119" y="58"/>
                      <a:pt x="128" y="54"/>
                      <a:pt x="142" y="54"/>
                    </a:cubicBezTo>
                    <a:cubicBezTo>
                      <a:pt x="154" y="54"/>
                      <a:pt x="162" y="58"/>
                      <a:pt x="166" y="65"/>
                    </a:cubicBezTo>
                    <a:cubicBezTo>
                      <a:pt x="168" y="70"/>
                      <a:pt x="169" y="79"/>
                      <a:pt x="169" y="92"/>
                    </a:cubicBezTo>
                    <a:cubicBezTo>
                      <a:pt x="169" y="100"/>
                      <a:pt x="169" y="100"/>
                      <a:pt x="169" y="100"/>
                    </a:cubicBezTo>
                    <a:cubicBezTo>
                      <a:pt x="169" y="130"/>
                      <a:pt x="169" y="130"/>
                      <a:pt x="169" y="130"/>
                    </a:cubicBezTo>
                    <a:cubicBezTo>
                      <a:pt x="280" y="130"/>
                      <a:pt x="280" y="130"/>
                      <a:pt x="280" y="130"/>
                    </a:cubicBezTo>
                    <a:cubicBezTo>
                      <a:pt x="280" y="116"/>
                      <a:pt x="280" y="116"/>
                      <a:pt x="280" y="116"/>
                    </a:cubicBezTo>
                    <a:cubicBezTo>
                      <a:pt x="280" y="78"/>
                      <a:pt x="270" y="49"/>
                      <a:pt x="249" y="31"/>
                    </a:cubicBezTo>
                    <a:cubicBezTo>
                      <a:pt x="227" y="10"/>
                      <a:pt x="190" y="0"/>
                      <a:pt x="139" y="0"/>
                    </a:cubicBezTo>
                    <a:cubicBezTo>
                      <a:pt x="83" y="0"/>
                      <a:pt x="44" y="12"/>
                      <a:pt x="23" y="36"/>
                    </a:cubicBezTo>
                    <a:cubicBezTo>
                      <a:pt x="8" y="55"/>
                      <a:pt x="0" y="86"/>
                      <a:pt x="0" y="128"/>
                    </a:cubicBezTo>
                    <a:cubicBezTo>
                      <a:pt x="0" y="188"/>
                      <a:pt x="0" y="188"/>
                      <a:pt x="0" y="188"/>
                    </a:cubicBezTo>
                    <a:cubicBezTo>
                      <a:pt x="27" y="205"/>
                      <a:pt x="65" y="224"/>
                      <a:pt x="111" y="236"/>
                    </a:cubicBezTo>
                    <a:lnTo>
                      <a:pt x="111"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3" name="Freeform 33">
                <a:extLst>
                  <a:ext uri="{FF2B5EF4-FFF2-40B4-BE49-F238E27FC236}">
                    <a16:creationId xmlns:a16="http://schemas.microsoft.com/office/drawing/2014/main" id="{E520FDF3-900B-DBBD-BF4C-C3BE94B96BAE}"/>
                  </a:ext>
                </a:extLst>
              </p:cNvPr>
              <p:cNvSpPr>
                <a:spLocks/>
              </p:cNvSpPr>
              <p:nvPr/>
            </p:nvSpPr>
            <p:spPr bwMode="auto">
              <a:xfrm>
                <a:off x="1516063" y="-527050"/>
                <a:ext cx="493713" cy="319088"/>
              </a:xfrm>
              <a:custGeom>
                <a:avLst/>
                <a:gdLst>
                  <a:gd name="T0" fmla="*/ 0 w 131"/>
                  <a:gd name="T1" fmla="*/ 0 h 84"/>
                  <a:gd name="T2" fmla="*/ 0 w 131"/>
                  <a:gd name="T3" fmla="*/ 48 h 84"/>
                  <a:gd name="T4" fmla="*/ 23 w 131"/>
                  <a:gd name="T5" fmla="*/ 48 h 84"/>
                  <a:gd name="T6" fmla="*/ 23 w 131"/>
                  <a:gd name="T7" fmla="*/ 81 h 84"/>
                  <a:gd name="T8" fmla="*/ 131 w 131"/>
                  <a:gd name="T9" fmla="*/ 77 h 84"/>
                  <a:gd name="T10" fmla="*/ 131 w 131"/>
                  <a:gd name="T11" fmla="*/ 0 h 84"/>
                  <a:gd name="T12" fmla="*/ 0 w 131"/>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31" h="84">
                    <a:moveTo>
                      <a:pt x="0" y="0"/>
                    </a:moveTo>
                    <a:cubicBezTo>
                      <a:pt x="0" y="48"/>
                      <a:pt x="0" y="48"/>
                      <a:pt x="0" y="48"/>
                    </a:cubicBezTo>
                    <a:cubicBezTo>
                      <a:pt x="23" y="48"/>
                      <a:pt x="23" y="48"/>
                      <a:pt x="23" y="48"/>
                    </a:cubicBezTo>
                    <a:cubicBezTo>
                      <a:pt x="23" y="81"/>
                      <a:pt x="23" y="81"/>
                      <a:pt x="23" y="81"/>
                    </a:cubicBezTo>
                    <a:cubicBezTo>
                      <a:pt x="56" y="84"/>
                      <a:pt x="93" y="84"/>
                      <a:pt x="131" y="77"/>
                    </a:cubicBezTo>
                    <a:cubicBezTo>
                      <a:pt x="131" y="0"/>
                      <a:pt x="131" y="0"/>
                      <a:pt x="13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4" name="Freeform 34">
                <a:extLst>
                  <a:ext uri="{FF2B5EF4-FFF2-40B4-BE49-F238E27FC236}">
                    <a16:creationId xmlns:a16="http://schemas.microsoft.com/office/drawing/2014/main" id="{96C648F6-DCE0-D7B5-66F2-DA1EE4C0ADB1}"/>
                  </a:ext>
                </a:extLst>
              </p:cNvPr>
              <p:cNvSpPr>
                <a:spLocks/>
              </p:cNvSpPr>
              <p:nvPr/>
            </p:nvSpPr>
            <p:spPr bwMode="auto">
              <a:xfrm>
                <a:off x="2119313" y="-1133475"/>
                <a:ext cx="1058863" cy="876300"/>
              </a:xfrm>
              <a:custGeom>
                <a:avLst/>
                <a:gdLst>
                  <a:gd name="T0" fmla="*/ 281 w 281"/>
                  <a:gd name="T1" fmla="*/ 0 h 231"/>
                  <a:gd name="T2" fmla="*/ 176 w 281"/>
                  <a:gd name="T3" fmla="*/ 0 h 231"/>
                  <a:gd name="T4" fmla="*/ 112 w 281"/>
                  <a:gd name="T5" fmla="*/ 144 h 231"/>
                  <a:gd name="T6" fmla="*/ 112 w 281"/>
                  <a:gd name="T7" fmla="*/ 0 h 231"/>
                  <a:gd name="T8" fmla="*/ 0 w 281"/>
                  <a:gd name="T9" fmla="*/ 0 h 231"/>
                  <a:gd name="T10" fmla="*/ 0 w 281"/>
                  <a:gd name="T11" fmla="*/ 231 h 231"/>
                  <a:gd name="T12" fmla="*/ 112 w 281"/>
                  <a:gd name="T13" fmla="*/ 188 h 231"/>
                  <a:gd name="T14" fmla="*/ 112 w 281"/>
                  <a:gd name="T15" fmla="*/ 181 h 231"/>
                  <a:gd name="T16" fmla="*/ 114 w 281"/>
                  <a:gd name="T17" fmla="*/ 187 h 231"/>
                  <a:gd name="T18" fmla="*/ 233 w 281"/>
                  <a:gd name="T19" fmla="*/ 105 h 231"/>
                  <a:gd name="T20" fmla="*/ 281 w 281"/>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31">
                    <a:moveTo>
                      <a:pt x="281" y="0"/>
                    </a:moveTo>
                    <a:cubicBezTo>
                      <a:pt x="176" y="0"/>
                      <a:pt x="176" y="0"/>
                      <a:pt x="176" y="0"/>
                    </a:cubicBezTo>
                    <a:cubicBezTo>
                      <a:pt x="112" y="144"/>
                      <a:pt x="112" y="144"/>
                      <a:pt x="112" y="144"/>
                    </a:cubicBezTo>
                    <a:cubicBezTo>
                      <a:pt x="112" y="0"/>
                      <a:pt x="112" y="0"/>
                      <a:pt x="112" y="0"/>
                    </a:cubicBezTo>
                    <a:cubicBezTo>
                      <a:pt x="0" y="0"/>
                      <a:pt x="0" y="0"/>
                      <a:pt x="0" y="0"/>
                    </a:cubicBezTo>
                    <a:cubicBezTo>
                      <a:pt x="0" y="231"/>
                      <a:pt x="0" y="231"/>
                      <a:pt x="0" y="231"/>
                    </a:cubicBezTo>
                    <a:cubicBezTo>
                      <a:pt x="35" y="222"/>
                      <a:pt x="73" y="209"/>
                      <a:pt x="112" y="188"/>
                    </a:cubicBezTo>
                    <a:cubicBezTo>
                      <a:pt x="112" y="181"/>
                      <a:pt x="112" y="181"/>
                      <a:pt x="112" y="181"/>
                    </a:cubicBezTo>
                    <a:cubicBezTo>
                      <a:pt x="114" y="187"/>
                      <a:pt x="114" y="187"/>
                      <a:pt x="114" y="187"/>
                    </a:cubicBezTo>
                    <a:cubicBezTo>
                      <a:pt x="152" y="166"/>
                      <a:pt x="192" y="140"/>
                      <a:pt x="233" y="105"/>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5" name="Freeform 35">
                <a:extLst>
                  <a:ext uri="{FF2B5EF4-FFF2-40B4-BE49-F238E27FC236}">
                    <a16:creationId xmlns:a16="http://schemas.microsoft.com/office/drawing/2014/main" id="{259BCAFB-7C12-3F28-5995-0427EDC5CC9D}"/>
                  </a:ext>
                </a:extLst>
              </p:cNvPr>
              <p:cNvSpPr>
                <a:spLocks/>
              </p:cNvSpPr>
              <p:nvPr/>
            </p:nvSpPr>
            <p:spPr bwMode="auto">
              <a:xfrm>
                <a:off x="3251201" y="-1155700"/>
                <a:ext cx="993775" cy="409575"/>
              </a:xfrm>
              <a:custGeom>
                <a:avLst/>
                <a:gdLst>
                  <a:gd name="T0" fmla="*/ 106 w 264"/>
                  <a:gd name="T1" fmla="*/ 72 h 108"/>
                  <a:gd name="T2" fmla="*/ 111 w 264"/>
                  <a:gd name="T3" fmla="*/ 61 h 108"/>
                  <a:gd name="T4" fmla="*/ 134 w 264"/>
                  <a:gd name="T5" fmla="*/ 54 h 108"/>
                  <a:gd name="T6" fmla="*/ 154 w 264"/>
                  <a:gd name="T7" fmla="*/ 59 h 108"/>
                  <a:gd name="T8" fmla="*/ 160 w 264"/>
                  <a:gd name="T9" fmla="*/ 83 h 108"/>
                  <a:gd name="T10" fmla="*/ 160 w 264"/>
                  <a:gd name="T11" fmla="*/ 85 h 108"/>
                  <a:gd name="T12" fmla="*/ 204 w 264"/>
                  <a:gd name="T13" fmla="*/ 108 h 108"/>
                  <a:gd name="T14" fmla="*/ 264 w 264"/>
                  <a:gd name="T15" fmla="*/ 108 h 108"/>
                  <a:gd name="T16" fmla="*/ 264 w 264"/>
                  <a:gd name="T17" fmla="*/ 95 h 108"/>
                  <a:gd name="T18" fmla="*/ 233 w 264"/>
                  <a:gd name="T19" fmla="*/ 21 h 108"/>
                  <a:gd name="T20" fmla="*/ 129 w 264"/>
                  <a:gd name="T21" fmla="*/ 0 h 108"/>
                  <a:gd name="T22" fmla="*/ 30 w 264"/>
                  <a:gd name="T23" fmla="*/ 22 h 108"/>
                  <a:gd name="T24" fmla="*/ 0 w 264"/>
                  <a:gd name="T25" fmla="*/ 89 h 108"/>
                  <a:gd name="T26" fmla="*/ 106 w 264"/>
                  <a:gd name="T2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108">
                    <a:moveTo>
                      <a:pt x="106" y="72"/>
                    </a:moveTo>
                    <a:cubicBezTo>
                      <a:pt x="107" y="67"/>
                      <a:pt x="109" y="63"/>
                      <a:pt x="111" y="61"/>
                    </a:cubicBezTo>
                    <a:cubicBezTo>
                      <a:pt x="116" y="56"/>
                      <a:pt x="123" y="54"/>
                      <a:pt x="134" y="54"/>
                    </a:cubicBezTo>
                    <a:cubicBezTo>
                      <a:pt x="144" y="54"/>
                      <a:pt x="151" y="56"/>
                      <a:pt x="154" y="59"/>
                    </a:cubicBezTo>
                    <a:cubicBezTo>
                      <a:pt x="158" y="63"/>
                      <a:pt x="160" y="71"/>
                      <a:pt x="160" y="83"/>
                    </a:cubicBezTo>
                    <a:cubicBezTo>
                      <a:pt x="160" y="85"/>
                      <a:pt x="160" y="85"/>
                      <a:pt x="160" y="85"/>
                    </a:cubicBezTo>
                    <a:cubicBezTo>
                      <a:pt x="175" y="90"/>
                      <a:pt x="189" y="98"/>
                      <a:pt x="204" y="108"/>
                    </a:cubicBezTo>
                    <a:cubicBezTo>
                      <a:pt x="264" y="108"/>
                      <a:pt x="264" y="108"/>
                      <a:pt x="264" y="108"/>
                    </a:cubicBezTo>
                    <a:cubicBezTo>
                      <a:pt x="264" y="95"/>
                      <a:pt x="264" y="95"/>
                      <a:pt x="264" y="95"/>
                    </a:cubicBezTo>
                    <a:cubicBezTo>
                      <a:pt x="264" y="61"/>
                      <a:pt x="253" y="36"/>
                      <a:pt x="233" y="21"/>
                    </a:cubicBezTo>
                    <a:cubicBezTo>
                      <a:pt x="213" y="7"/>
                      <a:pt x="178" y="0"/>
                      <a:pt x="129" y="0"/>
                    </a:cubicBezTo>
                    <a:cubicBezTo>
                      <a:pt x="84" y="0"/>
                      <a:pt x="51" y="7"/>
                      <a:pt x="30" y="22"/>
                    </a:cubicBezTo>
                    <a:cubicBezTo>
                      <a:pt x="11" y="36"/>
                      <a:pt x="1" y="58"/>
                      <a:pt x="0" y="89"/>
                    </a:cubicBezTo>
                    <a:cubicBezTo>
                      <a:pt x="21" y="79"/>
                      <a:pt x="59" y="67"/>
                      <a:pt x="106" y="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pic>
          <p:nvPicPr>
            <p:cNvPr id="78" name="그림 77">
              <a:extLst>
                <a:ext uri="{FF2B5EF4-FFF2-40B4-BE49-F238E27FC236}">
                  <a16:creationId xmlns:a16="http://schemas.microsoft.com/office/drawing/2014/main" id="{F72A543C-D8D4-8E06-9F85-762080F71BBF}"/>
                </a:ext>
              </a:extLst>
            </p:cNvPr>
            <p:cNvPicPr>
              <a:picLocks noChangeAspect="1"/>
            </p:cNvPicPr>
            <p:nvPr/>
          </p:nvPicPr>
          <p:blipFill>
            <a:blip r:embed="rId4"/>
            <a:stretch>
              <a:fillRect/>
            </a:stretch>
          </p:blipFill>
          <p:spPr>
            <a:xfrm>
              <a:off x="5997219" y="5728830"/>
              <a:ext cx="1471285" cy="412367"/>
            </a:xfrm>
            <a:prstGeom prst="rect">
              <a:avLst/>
            </a:prstGeom>
          </p:spPr>
        </p:pic>
      </p:grpSp>
      <p:sp>
        <p:nvSpPr>
          <p:cNvPr id="77" name="TextBox 76">
            <a:extLst>
              <a:ext uri="{FF2B5EF4-FFF2-40B4-BE49-F238E27FC236}">
                <a16:creationId xmlns:a16="http://schemas.microsoft.com/office/drawing/2014/main" id="{FCF4DB89-AF91-1920-3059-E4998F04BE8B}"/>
              </a:ext>
            </a:extLst>
          </p:cNvPr>
          <p:cNvSpPr txBox="1"/>
          <p:nvPr/>
        </p:nvSpPr>
        <p:spPr>
          <a:xfrm>
            <a:off x="5965991" y="3545738"/>
            <a:ext cx="260008" cy="492443"/>
          </a:xfrm>
          <a:prstGeom prst="rect">
            <a:avLst/>
          </a:prstGeom>
          <a:noFill/>
        </p:spPr>
        <p:txBody>
          <a:bodyPr wrap="none" rtlCol="0">
            <a:spAutoFit/>
          </a:bodyPr>
          <a:lstStyle/>
          <a:p>
            <a:pPr algn="ctr"/>
            <a:r>
              <a:rPr lang="en-US" altLang="ko-KR" sz="2600" dirty="0">
                <a:ln>
                  <a:solidFill>
                    <a:srgbClr val="F9F9FA">
                      <a:alpha val="0"/>
                    </a:srgbClr>
                  </a:solidFill>
                </a:ln>
                <a:solidFill>
                  <a:schemeClr val="bg1"/>
                </a:solidFill>
                <a:latin typeface="Mont Heavy DEMO" panose="00000A00000000000000" pitchFamily="50" charset="0"/>
              </a:rPr>
              <a:t> </a:t>
            </a:r>
          </a:p>
        </p:txBody>
      </p:sp>
      <p:sp>
        <p:nvSpPr>
          <p:cNvPr id="76" name="TextBox 75">
            <a:extLst>
              <a:ext uri="{FF2B5EF4-FFF2-40B4-BE49-F238E27FC236}">
                <a16:creationId xmlns:a16="http://schemas.microsoft.com/office/drawing/2014/main" id="{989D900B-691E-4AC0-8CBE-67A40DC813A2}"/>
              </a:ext>
            </a:extLst>
          </p:cNvPr>
          <p:cNvSpPr txBox="1"/>
          <p:nvPr/>
        </p:nvSpPr>
        <p:spPr>
          <a:xfrm>
            <a:off x="2240142" y="2872671"/>
            <a:ext cx="6711110" cy="1200329"/>
          </a:xfrm>
          <a:prstGeom prst="rect">
            <a:avLst/>
          </a:prstGeom>
          <a:noFill/>
        </p:spPr>
        <p:txBody>
          <a:bodyPr wrap="square" rtlCol="0">
            <a:spAutoFit/>
          </a:bodyPr>
          <a:lstStyle/>
          <a:p>
            <a:r>
              <a:rPr lang="en-US" altLang="ko-KR" sz="7200" dirty="0">
                <a:ln>
                  <a:solidFill>
                    <a:srgbClr val="F9F9FA">
                      <a:alpha val="0"/>
                    </a:srgbClr>
                  </a:solidFill>
                </a:ln>
                <a:solidFill>
                  <a:schemeClr val="bg1"/>
                </a:solidFill>
                <a:latin typeface="Mont Heavy DEMO" panose="00000A00000000000000" pitchFamily="50" charset="0"/>
              </a:rPr>
              <a:t>Application 2025</a:t>
            </a:r>
          </a:p>
        </p:txBody>
      </p:sp>
      <p:sp>
        <p:nvSpPr>
          <p:cNvPr id="80" name="TextBox 79">
            <a:extLst>
              <a:ext uri="{FF2B5EF4-FFF2-40B4-BE49-F238E27FC236}">
                <a16:creationId xmlns:a16="http://schemas.microsoft.com/office/drawing/2014/main" id="{6E7A657B-CCC6-4D1B-95A3-4177C49352C6}"/>
              </a:ext>
            </a:extLst>
          </p:cNvPr>
          <p:cNvSpPr txBox="1"/>
          <p:nvPr/>
        </p:nvSpPr>
        <p:spPr>
          <a:xfrm>
            <a:off x="1565986" y="1617956"/>
            <a:ext cx="8081892" cy="1200329"/>
          </a:xfrm>
          <a:prstGeom prst="rect">
            <a:avLst/>
          </a:prstGeom>
          <a:noFill/>
        </p:spPr>
        <p:txBody>
          <a:bodyPr wrap="none" rtlCol="0">
            <a:spAutoFit/>
          </a:bodyPr>
          <a:lstStyle/>
          <a:p>
            <a:pPr algn="ctr"/>
            <a:r>
              <a:rPr lang="en-US" altLang="ko-KR" sz="7200" dirty="0">
                <a:ln>
                  <a:solidFill>
                    <a:srgbClr val="F9F9FA">
                      <a:alpha val="0"/>
                    </a:srgbClr>
                  </a:solidFill>
                </a:ln>
                <a:solidFill>
                  <a:schemeClr val="bg1"/>
                </a:solidFill>
                <a:latin typeface="Mont Heavy DEMO" panose="00000A00000000000000" pitchFamily="50" charset="0"/>
              </a:rPr>
              <a:t>WB-ROK Scholarship </a:t>
            </a:r>
          </a:p>
        </p:txBody>
      </p:sp>
    </p:spTree>
    <p:extLst>
      <p:ext uri="{BB962C8B-B14F-4D97-AF65-F5344CB8AC3E}">
        <p14:creationId xmlns:p14="http://schemas.microsoft.com/office/powerpoint/2010/main" val="115746887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mph" presetSubtype="0" fill="hold" nodeType="withEffect">
                                  <p:stCondLst>
                                    <p:cond delay="0"/>
                                  </p:stCondLst>
                                  <p:childTnLst>
                                    <p:animScale>
                                      <p:cBhvr>
                                        <p:cTn id="9" dur="19000" fill="hold"/>
                                        <p:tgtEl>
                                          <p:spTgt spid="2"/>
                                        </p:tgtEl>
                                      </p:cBhvr>
                                      <p:by x="120000" y="120000"/>
                                    </p:animScale>
                                  </p:childTnLst>
                                </p:cTn>
                              </p:par>
                              <p:par>
                                <p:cTn id="10" presetID="10"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35" presetClass="path" presetSubtype="0" accel="50000" decel="50000" fill="hold" grpId="1" nodeType="withEffect">
                                  <p:stCondLst>
                                    <p:cond delay="0"/>
                                  </p:stCondLst>
                                  <p:childTnLst>
                                    <p:animMotion origin="layout" path="M 0.03125 -3.7037E-6 L 3.54167E-6 -3.7037E-6 " pathEditMode="relative" rAng="0" ptsTypes="AA">
                                      <p:cBhvr>
                                        <p:cTn id="14" dur="750" fill="hold"/>
                                        <p:tgtEl>
                                          <p:spTgt spid="76"/>
                                        </p:tgtEl>
                                        <p:attrNameLst>
                                          <p:attrName>ppt_x</p:attrName>
                                          <p:attrName>ppt_y</p:attrName>
                                        </p:attrNameLst>
                                      </p:cBhvr>
                                      <p:rCtr x="-1563" y="0"/>
                                    </p:animMotion>
                                  </p:childTnLst>
                                </p:cTn>
                              </p:par>
                              <p:par>
                                <p:cTn id="15" presetID="10"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10" presetClass="entr" presetSubtype="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42" presetClass="path" presetSubtype="0" accel="50000" decel="50000" fill="hold" grpId="1" nodeType="withEffect">
                                  <p:stCondLst>
                                    <p:cond delay="0"/>
                                  </p:stCondLst>
                                  <p:childTnLst>
                                    <p:animMotion origin="layout" path="M 1.04167E-6 -0.02824 L 1.04167E-6 -7.40741E-7 " pathEditMode="relative" rAng="0" ptsTypes="AA">
                                      <p:cBhvr>
                                        <p:cTn id="25" dur="500" fill="hold"/>
                                        <p:tgtEl>
                                          <p:spTgt spid="80"/>
                                        </p:tgtEl>
                                        <p:attrNameLst>
                                          <p:attrName>ppt_x</p:attrName>
                                          <p:attrName>ppt_y</p:attrName>
                                        </p:attrNameLst>
                                      </p:cBhvr>
                                      <p:rCtr x="0" y="1412"/>
                                    </p:animMotion>
                                  </p:childTnLst>
                                </p:cTn>
                              </p:par>
                              <p:par>
                                <p:cTn id="26" presetID="26" presetClass="emph" presetSubtype="0" fill="hold" grpId="2" nodeType="withEffect">
                                  <p:stCondLst>
                                    <p:cond delay="1000"/>
                                  </p:stCondLst>
                                  <p:childTnLst>
                                    <p:animEffect transition="out" filter="fade">
                                      <p:cBhvr>
                                        <p:cTn id="27" dur="500" tmFilter="0, 0; .2, .5; .8, .5; 1, 0"/>
                                        <p:tgtEl>
                                          <p:spTgt spid="80"/>
                                        </p:tgtEl>
                                      </p:cBhvr>
                                    </p:animEffect>
                                    <p:animScale>
                                      <p:cBhvr>
                                        <p:cTn id="28"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6" grpId="0"/>
      <p:bldP spid="76" grpId="1"/>
      <p:bldP spid="80" grpId="0"/>
      <p:bldP spid="80" grpId="1"/>
      <p:bldP spid="80"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164264"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Selection Procedure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309228" y="261316"/>
            <a:ext cx="1566199"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Selection Procedure</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7" name="표 7">
            <a:extLst>
              <a:ext uri="{FF2B5EF4-FFF2-40B4-BE49-F238E27FC236}">
                <a16:creationId xmlns:a16="http://schemas.microsoft.com/office/drawing/2014/main" id="{B64286B8-146A-4E1B-8C7B-A481BD5A10AD}"/>
              </a:ext>
            </a:extLst>
          </p:cNvPr>
          <p:cNvGraphicFramePr>
            <a:graphicFrameLocks noGrp="1"/>
          </p:cNvGraphicFramePr>
          <p:nvPr>
            <p:extLst>
              <p:ext uri="{D42A27DB-BD31-4B8C-83A1-F6EECF244321}">
                <p14:modId xmlns:p14="http://schemas.microsoft.com/office/powerpoint/2010/main" val="89663618"/>
              </p:ext>
            </p:extLst>
          </p:nvPr>
        </p:nvGraphicFramePr>
        <p:xfrm>
          <a:off x="818848" y="2462025"/>
          <a:ext cx="10590412" cy="731520"/>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solidFill>
                            <a:schemeClr val="tx1"/>
                          </a:solidFill>
                        </a:rPr>
                        <a:t>Recommend Successful</a:t>
                      </a:r>
                    </a:p>
                    <a:p>
                      <a:pPr algn="ctr" latinLnBrk="1"/>
                      <a:r>
                        <a:rPr lang="en-US" altLang="ko-KR" sz="1400" dirty="0">
                          <a:solidFill>
                            <a:schemeClr val="tx1"/>
                          </a:solidFill>
                        </a:rPr>
                        <a:t>Candidates to NIIED</a:t>
                      </a:r>
                    </a:p>
                    <a:p>
                      <a:pPr algn="ctr" latinLnBrk="1"/>
                      <a:r>
                        <a:rPr lang="en-US" altLang="ko-KR" sz="1400" dirty="0">
                          <a:solidFill>
                            <a:schemeClr val="tx1"/>
                          </a:solidFill>
                        </a:rPr>
                        <a:t>(</a:t>
                      </a:r>
                      <a:r>
                        <a:rPr lang="en-US" altLang="ko-KR" sz="1400" dirty="0" err="1">
                          <a:solidFill>
                            <a:schemeClr val="tx1"/>
                          </a:solidFill>
                        </a:rPr>
                        <a:t>Universities</a:t>
                      </a:r>
                      <a:r>
                        <a:rPr lang="en-US" altLang="ko-KR" sz="1400" dirty="0" err="1">
                          <a:solidFill>
                            <a:schemeClr val="tx1"/>
                          </a:solidFill>
                          <a:latin typeface="맑은 고딕" panose="020B0503020000020004" pitchFamily="50" charset="-127"/>
                          <a:ea typeface="맑은 고딕" panose="020B0503020000020004" pitchFamily="50" charset="-127"/>
                        </a:rPr>
                        <a:t>→NIIED</a:t>
                      </a:r>
                      <a:r>
                        <a:rPr lang="en-US" altLang="ko-KR" sz="1400" dirty="0">
                          <a:solidFill>
                            <a:schemeClr val="tx1"/>
                          </a:solidFill>
                        </a:rPr>
                        <a:t>)</a:t>
                      </a:r>
                      <a:endParaRPr lang="ko-KR" altLang="en-US" sz="1400" dirty="0">
                        <a:solidFill>
                          <a:schemeClr val="tx1"/>
                        </a:solidFill>
                      </a:endParaRPr>
                    </a:p>
                  </a:txBody>
                  <a:tcPr>
                    <a:solidFill>
                      <a:schemeClr val="bg1">
                        <a:lumMod val="95000"/>
                      </a:schemeClr>
                    </a:solidFill>
                  </a:tcPr>
                </a:tc>
                <a:tc>
                  <a:txBody>
                    <a:bodyPr/>
                    <a:lstStyle/>
                    <a:p>
                      <a:pPr latinLnBrk="1">
                        <a:lnSpc>
                          <a:spcPct val="150000"/>
                        </a:lnSpc>
                      </a:pPr>
                      <a:r>
                        <a:rPr lang="en-US" altLang="ko-KR" sz="1400" b="0" dirty="0">
                          <a:solidFill>
                            <a:schemeClr val="tx1"/>
                          </a:solidFill>
                        </a:rPr>
                        <a:t>Successful candidates’ applications and related documents arrive at NIIED</a:t>
                      </a:r>
                    </a:p>
                    <a:p>
                      <a:pPr latinLnBrk="1">
                        <a:lnSpc>
                          <a:spcPct val="150000"/>
                        </a:lnSpc>
                      </a:pPr>
                      <a:r>
                        <a:rPr lang="en-US" altLang="ko-KR" sz="1400" b="0" dirty="0">
                          <a:solidFill>
                            <a:schemeClr val="tx1"/>
                          </a:solidFill>
                        </a:rPr>
                        <a:t>- </a:t>
                      </a:r>
                      <a:r>
                        <a:rPr lang="en-US" altLang="ko-KR" sz="1400" b="1" dirty="0">
                          <a:solidFill>
                            <a:schemeClr val="tx1"/>
                          </a:solidFill>
                        </a:rPr>
                        <a:t>By May 1</a:t>
                      </a:r>
                      <a:endParaRPr lang="ko-KR" altLang="en-US" sz="1400" b="1" dirty="0">
                        <a:solidFill>
                          <a:schemeClr val="tx1"/>
                        </a:solidFill>
                      </a:endParaRPr>
                    </a:p>
                  </a:txBody>
                  <a:tcPr>
                    <a:solidFill>
                      <a:schemeClr val="bg1">
                        <a:lumMod val="95000"/>
                      </a:schemeClr>
                    </a:solidFill>
                  </a:tcPr>
                </a:tc>
                <a:extLst>
                  <a:ext uri="{0D108BD9-81ED-4DB2-BD59-A6C34878D82A}">
                    <a16:rowId xmlns:a16="http://schemas.microsoft.com/office/drawing/2014/main" val="1854360110"/>
                  </a:ext>
                </a:extLst>
              </a:tr>
            </a:tbl>
          </a:graphicData>
        </a:graphic>
      </p:graphicFrame>
      <p:graphicFrame>
        <p:nvGraphicFramePr>
          <p:cNvPr id="2" name="표 1">
            <a:extLst>
              <a:ext uri="{FF2B5EF4-FFF2-40B4-BE49-F238E27FC236}">
                <a16:creationId xmlns:a16="http://schemas.microsoft.com/office/drawing/2014/main" id="{8BC99A93-E8F9-4FA2-AEF5-28513F255B97}"/>
              </a:ext>
            </a:extLst>
          </p:cNvPr>
          <p:cNvGraphicFramePr>
            <a:graphicFrameLocks noGrp="1"/>
          </p:cNvGraphicFramePr>
          <p:nvPr>
            <p:extLst>
              <p:ext uri="{D42A27DB-BD31-4B8C-83A1-F6EECF244321}">
                <p14:modId xmlns:p14="http://schemas.microsoft.com/office/powerpoint/2010/main" val="3671496765"/>
              </p:ext>
            </p:extLst>
          </p:nvPr>
        </p:nvGraphicFramePr>
        <p:xfrm>
          <a:off x="838200" y="1535481"/>
          <a:ext cx="10590412" cy="690309"/>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732965604"/>
                    </a:ext>
                  </a:extLst>
                </a:gridCol>
                <a:gridCol w="7869355">
                  <a:extLst>
                    <a:ext uri="{9D8B030D-6E8A-4147-A177-3AD203B41FA5}">
                      <a16:colId xmlns:a16="http://schemas.microsoft.com/office/drawing/2014/main" val="2367754414"/>
                    </a:ext>
                  </a:extLst>
                </a:gridCol>
              </a:tblGrid>
              <a:tr h="370840">
                <a:tc>
                  <a:txBody>
                    <a:bodyPr/>
                    <a:lstStyle/>
                    <a:p>
                      <a:pPr algn="ctr" latinLnBrk="1"/>
                      <a:r>
                        <a:rPr lang="en-US" altLang="ko-KR" sz="1400" dirty="0"/>
                        <a:t>1</a:t>
                      </a:r>
                      <a:r>
                        <a:rPr lang="en-US" altLang="ko-KR" sz="1400" baseline="30000" dirty="0"/>
                        <a:t>st</a:t>
                      </a:r>
                      <a:r>
                        <a:rPr lang="en-US" altLang="ko-KR" sz="1400" dirty="0"/>
                        <a:t> Round Selection Schedule</a:t>
                      </a:r>
                    </a:p>
                    <a:p>
                      <a:pPr algn="ctr" latinLnBrk="1"/>
                      <a:r>
                        <a:rPr lang="en-US" altLang="ko-KR" sz="1400" dirty="0"/>
                        <a:t>(Universities)</a:t>
                      </a:r>
                      <a:endParaRPr lang="ko-KR" altLang="en-US" sz="1400" dirty="0"/>
                    </a:p>
                  </a:txBody>
                  <a:tcPr/>
                </a:tc>
                <a:tc>
                  <a:txBody>
                    <a:bodyPr/>
                    <a:lstStyle/>
                    <a:p>
                      <a:pPr latinLnBrk="1">
                        <a:lnSpc>
                          <a:spcPct val="150000"/>
                        </a:lnSpc>
                      </a:pPr>
                      <a:r>
                        <a:rPr lang="en-US" altLang="ko-KR" sz="1400" b="0" dirty="0"/>
                        <a:t>Result Announcement of the first round of selection</a:t>
                      </a:r>
                    </a:p>
                    <a:p>
                      <a:pPr latinLnBrk="1">
                        <a:lnSpc>
                          <a:spcPct val="150000"/>
                        </a:lnSpc>
                      </a:pPr>
                      <a:r>
                        <a:rPr lang="en-US" altLang="ko-KR" sz="1400" b="0" dirty="0"/>
                        <a:t> - </a:t>
                      </a:r>
                      <a:r>
                        <a:rPr lang="en-US" altLang="ko-KR" sz="1400" b="1" i="0" dirty="0"/>
                        <a:t>set by each university</a:t>
                      </a:r>
                    </a:p>
                  </a:txBody>
                  <a:tcPr/>
                </a:tc>
                <a:extLst>
                  <a:ext uri="{0D108BD9-81ED-4DB2-BD59-A6C34878D82A}">
                    <a16:rowId xmlns:a16="http://schemas.microsoft.com/office/drawing/2014/main" val="447000839"/>
                  </a:ext>
                </a:extLst>
              </a:tr>
            </a:tbl>
          </a:graphicData>
        </a:graphic>
      </p:graphicFrame>
      <p:graphicFrame>
        <p:nvGraphicFramePr>
          <p:cNvPr id="28" name="표 7">
            <a:extLst>
              <a:ext uri="{FF2B5EF4-FFF2-40B4-BE49-F238E27FC236}">
                <a16:creationId xmlns:a16="http://schemas.microsoft.com/office/drawing/2014/main" id="{FB16683A-4538-4EDE-9C3F-CF48793A9A4B}"/>
              </a:ext>
            </a:extLst>
          </p:cNvPr>
          <p:cNvGraphicFramePr>
            <a:graphicFrameLocks noGrp="1"/>
          </p:cNvGraphicFramePr>
          <p:nvPr>
            <p:extLst>
              <p:ext uri="{D42A27DB-BD31-4B8C-83A1-F6EECF244321}">
                <p14:modId xmlns:p14="http://schemas.microsoft.com/office/powerpoint/2010/main" val="26039117"/>
              </p:ext>
            </p:extLst>
          </p:nvPr>
        </p:nvGraphicFramePr>
        <p:xfrm>
          <a:off x="839368" y="3370562"/>
          <a:ext cx="10590412" cy="1010349"/>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t>2</a:t>
                      </a:r>
                      <a:r>
                        <a:rPr lang="en-US" altLang="ko-KR" sz="1400" baseline="30000" dirty="0"/>
                        <a:t>nd</a:t>
                      </a:r>
                      <a:r>
                        <a:rPr lang="en-US" altLang="ko-KR" sz="1400" dirty="0"/>
                        <a:t> Round of Selection</a:t>
                      </a:r>
                    </a:p>
                    <a:p>
                      <a:pPr algn="ctr" latinLnBrk="1"/>
                      <a:r>
                        <a:rPr lang="en-US" altLang="ko-KR" sz="1400" dirty="0"/>
                        <a:t>(</a:t>
                      </a:r>
                      <a:r>
                        <a:rPr lang="en-US" altLang="ko-KR" sz="1400" dirty="0">
                          <a:latin typeface="맑은 고딕" panose="020B0503020000020004" pitchFamily="50" charset="-127"/>
                          <a:ea typeface="맑은 고딕" panose="020B0503020000020004" pitchFamily="50" charset="-127"/>
                        </a:rPr>
                        <a:t>NIIED</a:t>
                      </a:r>
                      <a:r>
                        <a:rPr lang="en-US" altLang="ko-KR" sz="1400" dirty="0"/>
                        <a:t>)</a:t>
                      </a:r>
                      <a:endParaRPr lang="ko-KR" altLang="en-US" sz="1400" dirty="0"/>
                    </a:p>
                  </a:txBody>
                  <a:tcPr/>
                </a:tc>
                <a:tc>
                  <a:txBody>
                    <a:bodyPr/>
                    <a:lstStyle/>
                    <a:p>
                      <a:pPr latinLnBrk="1">
                        <a:lnSpc>
                          <a:spcPct val="150000"/>
                        </a:lnSpc>
                      </a:pPr>
                      <a:r>
                        <a:rPr lang="en-US" altLang="ko-KR" sz="1400" b="0" dirty="0"/>
                        <a:t>Announcement of successful candidates of the 2</a:t>
                      </a:r>
                      <a:r>
                        <a:rPr lang="en-US" altLang="ko-KR" sz="1400" b="0" baseline="30000" dirty="0"/>
                        <a:t>nd</a:t>
                      </a:r>
                      <a:r>
                        <a:rPr lang="en-US" altLang="ko-KR" sz="1400" b="0" dirty="0"/>
                        <a:t> round</a:t>
                      </a:r>
                    </a:p>
                    <a:p>
                      <a:pPr latinLnBrk="1">
                        <a:lnSpc>
                          <a:spcPct val="150000"/>
                        </a:lnSpc>
                      </a:pPr>
                      <a:r>
                        <a:rPr lang="en-US" altLang="ko-KR" sz="1400" b="0" dirty="0"/>
                        <a:t>(www.studyinkorea.go.kr &gt; K-Scholarship &gt; GKS Notice)</a:t>
                      </a:r>
                    </a:p>
                    <a:p>
                      <a:pPr latinLnBrk="1">
                        <a:lnSpc>
                          <a:spcPct val="150000"/>
                        </a:lnSpc>
                      </a:pPr>
                      <a:r>
                        <a:rPr lang="en-US" altLang="ko-KR" sz="1400" b="0" dirty="0"/>
                        <a:t> - </a:t>
                      </a:r>
                      <a:r>
                        <a:rPr lang="en-US" altLang="ko-KR" sz="1400" b="1" dirty="0"/>
                        <a:t>By early June</a:t>
                      </a:r>
                      <a:endParaRPr lang="ko-KR" altLang="en-US" sz="1400" b="1" dirty="0"/>
                    </a:p>
                  </a:txBody>
                  <a:tcPr/>
                </a:tc>
                <a:extLst>
                  <a:ext uri="{0D108BD9-81ED-4DB2-BD59-A6C34878D82A}">
                    <a16:rowId xmlns:a16="http://schemas.microsoft.com/office/drawing/2014/main" val="1854360110"/>
                  </a:ext>
                </a:extLst>
              </a:tr>
            </a:tbl>
          </a:graphicData>
        </a:graphic>
      </p:graphicFrame>
      <p:graphicFrame>
        <p:nvGraphicFramePr>
          <p:cNvPr id="29" name="표 7">
            <a:extLst>
              <a:ext uri="{FF2B5EF4-FFF2-40B4-BE49-F238E27FC236}">
                <a16:creationId xmlns:a16="http://schemas.microsoft.com/office/drawing/2014/main" id="{35FA2D02-0AF0-4E2C-B517-9B164C6AD060}"/>
              </a:ext>
            </a:extLst>
          </p:cNvPr>
          <p:cNvGraphicFramePr>
            <a:graphicFrameLocks noGrp="1"/>
          </p:cNvGraphicFramePr>
          <p:nvPr>
            <p:extLst>
              <p:ext uri="{D42A27DB-BD31-4B8C-83A1-F6EECF244321}">
                <p14:modId xmlns:p14="http://schemas.microsoft.com/office/powerpoint/2010/main" val="1379514693"/>
              </p:ext>
            </p:extLst>
          </p:nvPr>
        </p:nvGraphicFramePr>
        <p:xfrm>
          <a:off x="842302" y="4569241"/>
          <a:ext cx="10590412" cy="1010349"/>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solidFill>
                            <a:schemeClr val="tx1"/>
                          </a:solidFill>
                        </a:rPr>
                        <a:t>Announcement of </a:t>
                      </a:r>
                    </a:p>
                    <a:p>
                      <a:pPr algn="ctr" latinLnBrk="1"/>
                      <a:r>
                        <a:rPr lang="en-US" altLang="ko-KR" sz="1400" dirty="0">
                          <a:solidFill>
                            <a:schemeClr val="tx1"/>
                          </a:solidFill>
                        </a:rPr>
                        <a:t>GKS-G Scholars</a:t>
                      </a:r>
                    </a:p>
                    <a:p>
                      <a:pPr algn="ctr" latinLnBrk="1"/>
                      <a:r>
                        <a:rPr lang="en-US" altLang="ko-KR" sz="1400" dirty="0">
                          <a:solidFill>
                            <a:schemeClr val="tx1"/>
                          </a:solidFill>
                        </a:rPr>
                        <a:t>(NIIED)</a:t>
                      </a:r>
                    </a:p>
                  </a:txBody>
                  <a:tcPr>
                    <a:solidFill>
                      <a:schemeClr val="bg1">
                        <a:lumMod val="95000"/>
                      </a:schemeClr>
                    </a:solidFill>
                  </a:tcPr>
                </a:tc>
                <a:tc>
                  <a:txBody>
                    <a:bodyPr/>
                    <a:lstStyle/>
                    <a:p>
                      <a:pPr latinLnBrk="1">
                        <a:lnSpc>
                          <a:spcPct val="150000"/>
                        </a:lnSpc>
                      </a:pPr>
                      <a:r>
                        <a:rPr lang="en-US" altLang="ko-KR" sz="1400" b="0" dirty="0">
                          <a:solidFill>
                            <a:schemeClr val="tx1"/>
                          </a:solidFill>
                        </a:rPr>
                        <a:t>The final successful candidates will be announced</a:t>
                      </a:r>
                    </a:p>
                    <a:p>
                      <a:pPr latinLnBrk="1">
                        <a:lnSpc>
                          <a:spcPct val="150000"/>
                        </a:lnSpc>
                      </a:pPr>
                      <a:r>
                        <a:rPr lang="en-US" altLang="ko-KR" sz="1400" b="0" dirty="0">
                          <a:solidFill>
                            <a:schemeClr val="tx1"/>
                          </a:solidFill>
                        </a:rPr>
                        <a:t>(www.studyinkorea.go.kr &gt; K-Scholarship &gt; GKS Notice)</a:t>
                      </a:r>
                    </a:p>
                    <a:p>
                      <a:pPr latinLnBrk="1">
                        <a:lnSpc>
                          <a:spcPct val="150000"/>
                        </a:lnSpc>
                      </a:pPr>
                      <a:r>
                        <a:rPr lang="en-US" altLang="ko-KR" sz="1400" b="0" dirty="0">
                          <a:solidFill>
                            <a:schemeClr val="tx1"/>
                          </a:solidFill>
                        </a:rPr>
                        <a:t> - Expected announcement date: </a:t>
                      </a:r>
                      <a:r>
                        <a:rPr lang="en-US" altLang="ko-KR" sz="1400" b="1" dirty="0">
                          <a:solidFill>
                            <a:schemeClr val="tx1"/>
                          </a:solidFill>
                        </a:rPr>
                        <a:t>late June</a:t>
                      </a:r>
                      <a:endParaRPr lang="ko-KR" altLang="en-US" sz="1400" b="1" dirty="0">
                        <a:solidFill>
                          <a:schemeClr val="tx1"/>
                        </a:solidFill>
                      </a:endParaRPr>
                    </a:p>
                  </a:txBody>
                  <a:tcPr>
                    <a:solidFill>
                      <a:schemeClr val="bg1">
                        <a:lumMod val="95000"/>
                      </a:schemeClr>
                    </a:solidFill>
                  </a:tcPr>
                </a:tc>
                <a:extLst>
                  <a:ext uri="{0D108BD9-81ED-4DB2-BD59-A6C34878D82A}">
                    <a16:rowId xmlns:a16="http://schemas.microsoft.com/office/drawing/2014/main" val="1854360110"/>
                  </a:ext>
                </a:extLst>
              </a:tr>
            </a:tbl>
          </a:graphicData>
        </a:graphic>
      </p:graphicFrame>
    </p:spTree>
    <p:extLst>
      <p:ext uri="{BB962C8B-B14F-4D97-AF65-F5344CB8AC3E}">
        <p14:creationId xmlns:p14="http://schemas.microsoft.com/office/powerpoint/2010/main" val="3450043805"/>
      </p:ext>
    </p:extLst>
  </p:cSld>
  <p:clrMapOvr>
    <a:masterClrMapping/>
  </p:clrMapOvr>
  <p:transition advClick="0"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305905"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Required Documents</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226962" y="261316"/>
            <a:ext cx="1648465"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Required Documents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5" name="표 4">
            <a:extLst>
              <a:ext uri="{FF2B5EF4-FFF2-40B4-BE49-F238E27FC236}">
                <a16:creationId xmlns:a16="http://schemas.microsoft.com/office/drawing/2014/main" id="{6C409284-E95B-4374-BD9E-E2723AD5E8F1}"/>
              </a:ext>
            </a:extLst>
          </p:cNvPr>
          <p:cNvGraphicFramePr>
            <a:graphicFrameLocks noGrp="1"/>
          </p:cNvGraphicFramePr>
          <p:nvPr>
            <p:extLst>
              <p:ext uri="{D42A27DB-BD31-4B8C-83A1-F6EECF244321}">
                <p14:modId xmlns:p14="http://schemas.microsoft.com/office/powerpoint/2010/main" val="2673444806"/>
              </p:ext>
            </p:extLst>
          </p:nvPr>
        </p:nvGraphicFramePr>
        <p:xfrm>
          <a:off x="587375" y="1360747"/>
          <a:ext cx="10757479" cy="5029556"/>
        </p:xfrm>
        <a:graphic>
          <a:graphicData uri="http://schemas.openxmlformats.org/drawingml/2006/table">
            <a:tbl>
              <a:tblPr firstRow="1" firstCol="1" bandRow="1">
                <a:tableStyleId>{5C22544A-7EE6-4342-B048-85BDC9FD1C3A}</a:tableStyleId>
              </a:tblPr>
              <a:tblGrid>
                <a:gridCol w="1202616">
                  <a:extLst>
                    <a:ext uri="{9D8B030D-6E8A-4147-A177-3AD203B41FA5}">
                      <a16:colId xmlns:a16="http://schemas.microsoft.com/office/drawing/2014/main" val="2994331250"/>
                    </a:ext>
                  </a:extLst>
                </a:gridCol>
                <a:gridCol w="506690">
                  <a:extLst>
                    <a:ext uri="{9D8B030D-6E8A-4147-A177-3AD203B41FA5}">
                      <a16:colId xmlns:a16="http://schemas.microsoft.com/office/drawing/2014/main" val="3996130058"/>
                    </a:ext>
                  </a:extLst>
                </a:gridCol>
                <a:gridCol w="5971660">
                  <a:extLst>
                    <a:ext uri="{9D8B030D-6E8A-4147-A177-3AD203B41FA5}">
                      <a16:colId xmlns:a16="http://schemas.microsoft.com/office/drawing/2014/main" val="26604409"/>
                    </a:ext>
                  </a:extLst>
                </a:gridCol>
                <a:gridCol w="1890003">
                  <a:extLst>
                    <a:ext uri="{9D8B030D-6E8A-4147-A177-3AD203B41FA5}">
                      <a16:colId xmlns:a16="http://schemas.microsoft.com/office/drawing/2014/main" val="786291710"/>
                    </a:ext>
                  </a:extLst>
                </a:gridCol>
                <a:gridCol w="1186510">
                  <a:extLst>
                    <a:ext uri="{9D8B030D-6E8A-4147-A177-3AD203B41FA5}">
                      <a16:colId xmlns:a16="http://schemas.microsoft.com/office/drawing/2014/main" val="2085746756"/>
                    </a:ext>
                  </a:extLst>
                </a:gridCol>
              </a:tblGrid>
              <a:tr h="425930">
                <a:tc>
                  <a:txBody>
                    <a:bodyPr/>
                    <a:lstStyle/>
                    <a:p>
                      <a:pPr marL="139700" marR="63500" algn="ctr">
                        <a:lnSpc>
                          <a:spcPct val="115000"/>
                        </a:lnSpc>
                        <a:spcAft>
                          <a:spcPts val="1000"/>
                        </a:spcAft>
                      </a:pPr>
                      <a:r>
                        <a:rPr lang="en-US" sz="1400" dirty="0">
                          <a:effectLst/>
                        </a:rPr>
                        <a:t>Type</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No.</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Application Documents</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Master's</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Doctoral</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3357381163"/>
                  </a:ext>
                </a:extLst>
              </a:tr>
              <a:tr h="445334">
                <a:tc rowSpan="8">
                  <a:txBody>
                    <a:bodyPr/>
                    <a:lstStyle/>
                    <a:p>
                      <a:pPr marL="139700" marR="63500" algn="ctr">
                        <a:lnSpc>
                          <a:spcPct val="115000"/>
                        </a:lnSpc>
                        <a:spcAft>
                          <a:spcPts val="1000"/>
                        </a:spcAft>
                      </a:pPr>
                      <a:r>
                        <a:rPr lang="en-US" sz="1400" dirty="0">
                          <a:effectLst/>
                        </a:rPr>
                        <a:t>Documents </a:t>
                      </a:r>
                      <a:r>
                        <a:rPr lang="en-US" sz="1400" spc="-70" baseline="0" dirty="0">
                          <a:effectLst/>
                        </a:rPr>
                        <a:t>to complete</a:t>
                      </a:r>
                      <a:endParaRPr lang="ko-KR" sz="1400" spc="-70" baseline="0" dirty="0">
                        <a:effectLst/>
                      </a:endParaRPr>
                    </a:p>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1</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1) Application Form</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3534753747"/>
                  </a:ext>
                </a:extLst>
              </a:tr>
              <a:tr h="335948">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2</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2) Personal Statement</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1596745224"/>
                  </a:ext>
                </a:extLst>
              </a:tr>
              <a:tr h="351946">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3</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3) Study Plan</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1772006569"/>
                  </a:ext>
                </a:extLst>
              </a:tr>
              <a:tr h="903859">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4</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lvl="0" indent="0" algn="l" defTabSz="914400" rtl="0" eaLnBrk="1" fontAlgn="auto" latinLnBrk="1" hangingPunct="1">
                        <a:lnSpc>
                          <a:spcPct val="100000"/>
                        </a:lnSpc>
                        <a:spcBef>
                          <a:spcPts val="0"/>
                        </a:spcBef>
                        <a:spcAft>
                          <a:spcPts val="600"/>
                        </a:spcAft>
                        <a:buClrTx/>
                        <a:buSzTx/>
                        <a:buFontTx/>
                        <a:buNone/>
                        <a:tabLst/>
                        <a:defRPr/>
                      </a:pPr>
                      <a:r>
                        <a:rPr lang="en-US" altLang="ko-KR" sz="1400" dirty="0">
                          <a:effectLst/>
                        </a:rPr>
                        <a:t>(Form 5) </a:t>
                      </a:r>
                      <a:r>
                        <a:rPr lang="en-US" altLang="ko-KR" sz="1400" b="1" dirty="0">
                          <a:effectLst/>
                        </a:rPr>
                        <a:t>ONE Letter of Recommendation</a:t>
                      </a:r>
                      <a:endParaRPr lang="en-US" altLang="ko-KR" sz="1400" b="1" dirty="0">
                        <a:effectLst/>
                        <a:latin typeface="맑은 고딕" panose="020B0503020000020004" pitchFamily="50" charset="-127"/>
                        <a:ea typeface="맑은 고딕" panose="020B0503020000020004" pitchFamily="50" charset="-127"/>
                        <a:cs typeface="Times New Roman" panose="02020603050405020304" pitchFamily="18" charset="0"/>
                      </a:endParaRPr>
                    </a:p>
                    <a:p>
                      <a:pPr marL="139700" marR="63500" lvl="0" indent="0" algn="l" defTabSz="914400" rtl="0" eaLnBrk="1" fontAlgn="auto" latinLnBrk="1" hangingPunct="1">
                        <a:lnSpc>
                          <a:spcPct val="100000"/>
                        </a:lnSpc>
                        <a:spcBef>
                          <a:spcPts val="0"/>
                        </a:spcBef>
                        <a:spcAft>
                          <a:spcPts val="600"/>
                        </a:spcAft>
                        <a:buClrTx/>
                        <a:buSzTx/>
                        <a:buFontTx/>
                        <a:buNone/>
                        <a:tabLst/>
                        <a:defRPr/>
                      </a:pPr>
                      <a:r>
                        <a:rPr lang="en-US" altLang="ko-KR" sz="1400" dirty="0">
                          <a:effectLst/>
                          <a:latin typeface="맑은 고딕" panose="020B0503020000020004" pitchFamily="50" charset="-127"/>
                          <a:ea typeface="맑은 고딕" panose="020B0503020000020004" pitchFamily="50" charset="-127"/>
                          <a:cs typeface="Times New Roman" panose="02020603050405020304" pitchFamily="18" charset="0"/>
                        </a:rPr>
                        <a:t> - </a:t>
                      </a:r>
                      <a:r>
                        <a:rPr lang="en-US" altLang="ko-KR" sz="1400" b="0" dirty="0">
                          <a:effectLst/>
                          <a:latin typeface="맑은 고딕" panose="020B0503020000020004" pitchFamily="50" charset="-127"/>
                          <a:ea typeface="맑은 고딕" panose="020B0503020000020004" pitchFamily="50" charset="-127"/>
                          <a:cs typeface="Times New Roman" panose="02020603050405020304" pitchFamily="18" charset="0"/>
                        </a:rPr>
                        <a:t>WB-ROK Scholarship applicants should submit </a:t>
                      </a:r>
                      <a:r>
                        <a:rPr lang="en-US" altLang="ko-KR" sz="1400" b="0" dirty="0">
                          <a:effectLst/>
                          <a:latin typeface="맑은 고딕" panose="020B0503020000020004" pitchFamily="50" charset="-127"/>
                          <a:ea typeface="+mn-ea"/>
                          <a:cs typeface="Times New Roman" panose="02020603050405020304" pitchFamily="18" charset="0"/>
                        </a:rPr>
                        <a:t>recommendation                letter</a:t>
                      </a:r>
                      <a:r>
                        <a:rPr lang="en-US" altLang="ko-KR" sz="1400" b="1" dirty="0">
                          <a:effectLst/>
                          <a:latin typeface="맑은 고딕" panose="020B0503020000020004" pitchFamily="50" charset="-127"/>
                          <a:ea typeface="+mn-ea"/>
                          <a:cs typeface="Times New Roman" panose="02020603050405020304" pitchFamily="18" charset="0"/>
                        </a:rPr>
                        <a:t> </a:t>
                      </a:r>
                      <a:r>
                        <a:rPr lang="en-US" altLang="ko-KR" sz="1400" b="1" dirty="0">
                          <a:effectLst/>
                          <a:latin typeface="맑은 고딕" panose="020B0503020000020004" pitchFamily="50" charset="-127"/>
                          <a:ea typeface="맑은 고딕" panose="020B0503020000020004" pitchFamily="50" charset="-127"/>
                          <a:cs typeface="Times New Roman" panose="02020603050405020304" pitchFamily="18" charset="0"/>
                        </a:rPr>
                        <a:t>from the WB Partner </a:t>
                      </a:r>
                      <a:r>
                        <a:rPr lang="en-US" altLang="ko-KR" sz="1400" b="1"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rPr>
                        <a:t>University (see slide 13)</a:t>
                      </a:r>
                      <a:endParaRPr lang="ko-KR" altLang="ko-KR" sz="1400" b="1" dirty="0">
                        <a:solidFill>
                          <a:schemeClr val="tx1"/>
                        </a:solidFill>
                        <a:effectLst/>
                        <a:latin typeface="맑은 고딕" panose="020B0503020000020004" pitchFamily="50" charset="-127"/>
                        <a:ea typeface="+mn-ea"/>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altLang="ko-KR" sz="1400" dirty="0">
                          <a:effectLst/>
                        </a:rPr>
                        <a:t>Required</a:t>
                      </a:r>
                      <a:r>
                        <a:rPr lang="ko-KR" sz="1400" dirty="0">
                          <a:effectLst/>
                        </a:rPr>
                        <a:t>　</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altLang="ko-KR" sz="1400" dirty="0">
                          <a:effectLst/>
                        </a:rPr>
                        <a:t>Required</a:t>
                      </a:r>
                      <a:r>
                        <a:rPr lang="ko-KR" sz="1400" dirty="0">
                          <a:effectLst/>
                        </a:rPr>
                        <a:t>　</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4143115434"/>
                  </a:ext>
                </a:extLst>
              </a:tr>
              <a:tr h="783767">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5</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600"/>
                        </a:spcAft>
                      </a:pPr>
                      <a:r>
                        <a:rPr lang="en-US" altLang="ko-KR" sz="1400" dirty="0">
                          <a:effectLst/>
                        </a:rPr>
                        <a:t>(Form 7) Korean Language Program Exemption Application</a:t>
                      </a:r>
                      <a:endParaRPr lang="ko-KR" altLang="ko-KR" sz="1400" dirty="0">
                        <a:effectLst/>
                      </a:endParaRPr>
                    </a:p>
                    <a:p>
                      <a:pPr marL="139700" marR="63500">
                        <a:lnSpc>
                          <a:spcPct val="115000"/>
                        </a:lnSpc>
                        <a:spcAft>
                          <a:spcPts val="1000"/>
                        </a:spcAft>
                      </a:pPr>
                      <a:r>
                        <a:rPr lang="en-US" altLang="ko-KR" sz="1400" dirty="0">
                          <a:solidFill>
                            <a:schemeClr val="tx1"/>
                          </a:solidFill>
                          <a:effectLst/>
                        </a:rPr>
                        <a:t>- See exemptions criteria at the FAQ</a:t>
                      </a:r>
                      <a:endParaRPr lang="ko-KR" altLang="ko-KR" sz="1400" dirty="0">
                        <a:solidFill>
                          <a:schemeClr val="tx1"/>
                        </a:solidFill>
                        <a:effectLst/>
                        <a:latin typeface="맑은 고딕" panose="020B0503020000020004" pitchFamily="50" charset="-127"/>
                        <a:ea typeface="+mn-ea"/>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Optional</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Optional</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245621485"/>
                  </a:ext>
                </a:extLst>
              </a:tr>
              <a:tr h="384051">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6</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8) GKS Applicant Agreement</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980809140"/>
                  </a:ext>
                </a:extLst>
              </a:tr>
              <a:tr h="634377">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7</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9) Personal Medical Assessment</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3212136336"/>
                  </a:ext>
                </a:extLst>
              </a:tr>
              <a:tr h="722088">
                <a:tc vMerge="1">
                  <a:txBody>
                    <a:bodyPr/>
                    <a:lstStyle/>
                    <a:p>
                      <a:pPr latinLnBrk="1"/>
                      <a:endParaRPr lang="ko-KR" altLang="en-US"/>
                    </a:p>
                  </a:txBody>
                  <a:tcPr/>
                </a:tc>
                <a:tc>
                  <a:txBody>
                    <a:bodyPr/>
                    <a:lstStyle/>
                    <a:p>
                      <a:pPr marL="139700" marR="63500" algn="ctr">
                        <a:lnSpc>
                          <a:spcPct val="115000"/>
                        </a:lnSpc>
                        <a:spcAft>
                          <a:spcPts val="1000"/>
                        </a:spcAft>
                      </a:pPr>
                      <a:r>
                        <a:rPr lang="en-US" sz="1400" dirty="0">
                          <a:effectLst/>
                        </a:rPr>
                        <a:t>8</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nSpc>
                          <a:spcPct val="115000"/>
                        </a:lnSpc>
                        <a:spcAft>
                          <a:spcPts val="1000"/>
                        </a:spcAft>
                      </a:pPr>
                      <a:r>
                        <a:rPr lang="en-US" sz="1400" dirty="0">
                          <a:effectLst/>
                        </a:rPr>
                        <a:t>(Form 10) Consent to Collect and Use Personal Information</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tc>
                  <a:txBody>
                    <a:bodyPr/>
                    <a:lstStyle/>
                    <a:p>
                      <a:pPr marL="139700" marR="63500" algn="ctr">
                        <a:lnSpc>
                          <a:spcPct val="115000"/>
                        </a:lnSpc>
                        <a:spcAft>
                          <a:spcPts val="1000"/>
                        </a:spcAft>
                      </a:pPr>
                      <a:r>
                        <a:rPr lang="en-US" sz="1400" dirty="0">
                          <a:effectLst/>
                        </a:rPr>
                        <a:t>Required</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3840" marR="13840" marT="0" marB="0" anchor="ctr"/>
                </a:tc>
                <a:extLst>
                  <a:ext uri="{0D108BD9-81ED-4DB2-BD59-A6C34878D82A}">
                    <a16:rowId xmlns:a16="http://schemas.microsoft.com/office/drawing/2014/main" val="3344720997"/>
                  </a:ext>
                </a:extLst>
              </a:tr>
            </a:tbl>
          </a:graphicData>
        </a:graphic>
      </p:graphicFrame>
    </p:spTree>
    <p:extLst>
      <p:ext uri="{BB962C8B-B14F-4D97-AF65-F5344CB8AC3E}">
        <p14:creationId xmlns:p14="http://schemas.microsoft.com/office/powerpoint/2010/main" val="3674225296"/>
      </p:ext>
    </p:extLst>
  </p:cSld>
  <p:clrMapOvr>
    <a:masterClrMapping/>
  </p:clrMapOvr>
  <p:transition advClick="0"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305905"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Required Documents</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226962" y="261316"/>
            <a:ext cx="1648465"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Required Documents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3" name="표 2">
            <a:extLst>
              <a:ext uri="{FF2B5EF4-FFF2-40B4-BE49-F238E27FC236}">
                <a16:creationId xmlns:a16="http://schemas.microsoft.com/office/drawing/2014/main" id="{255A2F20-57BF-46B1-91F0-9E82D032581E}"/>
              </a:ext>
            </a:extLst>
          </p:cNvPr>
          <p:cNvGraphicFramePr>
            <a:graphicFrameLocks noGrp="1"/>
          </p:cNvGraphicFramePr>
          <p:nvPr>
            <p:extLst>
              <p:ext uri="{D42A27DB-BD31-4B8C-83A1-F6EECF244321}">
                <p14:modId xmlns:p14="http://schemas.microsoft.com/office/powerpoint/2010/main" val="1913635095"/>
              </p:ext>
            </p:extLst>
          </p:nvPr>
        </p:nvGraphicFramePr>
        <p:xfrm>
          <a:off x="835269" y="1055081"/>
          <a:ext cx="10084778" cy="5397735"/>
        </p:xfrm>
        <a:graphic>
          <a:graphicData uri="http://schemas.openxmlformats.org/drawingml/2006/table">
            <a:tbl>
              <a:tblPr firstRow="1" firstCol="1" bandRow="1">
                <a:tableStyleId>{5C22544A-7EE6-4342-B048-85BDC9FD1C3A}</a:tableStyleId>
              </a:tblPr>
              <a:tblGrid>
                <a:gridCol w="1122798">
                  <a:extLst>
                    <a:ext uri="{9D8B030D-6E8A-4147-A177-3AD203B41FA5}">
                      <a16:colId xmlns:a16="http://schemas.microsoft.com/office/drawing/2014/main" val="1942488594"/>
                    </a:ext>
                  </a:extLst>
                </a:gridCol>
                <a:gridCol w="442233">
                  <a:extLst>
                    <a:ext uri="{9D8B030D-6E8A-4147-A177-3AD203B41FA5}">
                      <a16:colId xmlns:a16="http://schemas.microsoft.com/office/drawing/2014/main" val="4174477106"/>
                    </a:ext>
                  </a:extLst>
                </a:gridCol>
                <a:gridCol w="5785338">
                  <a:extLst>
                    <a:ext uri="{9D8B030D-6E8A-4147-A177-3AD203B41FA5}">
                      <a16:colId xmlns:a16="http://schemas.microsoft.com/office/drawing/2014/main" val="2381119840"/>
                    </a:ext>
                  </a:extLst>
                </a:gridCol>
                <a:gridCol w="1381798">
                  <a:extLst>
                    <a:ext uri="{9D8B030D-6E8A-4147-A177-3AD203B41FA5}">
                      <a16:colId xmlns:a16="http://schemas.microsoft.com/office/drawing/2014/main" val="1768918525"/>
                    </a:ext>
                  </a:extLst>
                </a:gridCol>
                <a:gridCol w="1352611">
                  <a:extLst>
                    <a:ext uri="{9D8B030D-6E8A-4147-A177-3AD203B41FA5}">
                      <a16:colId xmlns:a16="http://schemas.microsoft.com/office/drawing/2014/main" val="77801930"/>
                    </a:ext>
                  </a:extLst>
                </a:gridCol>
              </a:tblGrid>
              <a:tr h="367023">
                <a:tc rowSpan="10">
                  <a:txBody>
                    <a:bodyPr/>
                    <a:lstStyle/>
                    <a:p>
                      <a:pPr marL="139700" marR="63500" algn="ctr">
                        <a:lnSpc>
                          <a:spcPct val="115000"/>
                        </a:lnSpc>
                        <a:spcAft>
                          <a:spcPts val="1000"/>
                        </a:spcAft>
                      </a:pPr>
                      <a:r>
                        <a:rPr lang="en-US" sz="1200" dirty="0">
                          <a:effectLst/>
                        </a:rPr>
                        <a:t>Certificates (Required)</a:t>
                      </a:r>
                      <a:endParaRPr lang="ko-KR" sz="1200" dirty="0">
                        <a:effectLst/>
                      </a:endParaRPr>
                    </a:p>
                    <a:p>
                      <a:pPr marL="139700" marR="63500" algn="ctr">
                        <a:lnSpc>
                          <a:spcPct val="115000"/>
                        </a:lnSpc>
                        <a:spcAft>
                          <a:spcPts val="1000"/>
                        </a:spcAft>
                      </a:pPr>
                      <a:r>
                        <a:rPr lang="en-US" sz="1200" dirty="0">
                          <a:effectLst/>
                        </a:rPr>
                        <a:t> </a:t>
                      </a:r>
                      <a:endParaRPr lang="ko-KR" sz="1200" dirty="0">
                        <a:effectLst/>
                      </a:endParaRPr>
                    </a:p>
                    <a:p>
                      <a:pPr marL="139700" marR="63500" algn="ctr">
                        <a:lnSpc>
                          <a:spcPct val="100000"/>
                        </a:lnSpc>
                        <a:spcAft>
                          <a:spcPts val="1000"/>
                        </a:spcAft>
                      </a:pPr>
                      <a:r>
                        <a:rPr lang="en-US" sz="1000" dirty="0">
                          <a:effectLst/>
                        </a:rPr>
                        <a:t>Must be </a:t>
                      </a:r>
                    </a:p>
                    <a:p>
                      <a:pPr marL="139700" marR="63500" algn="ctr">
                        <a:lnSpc>
                          <a:spcPct val="100000"/>
                        </a:lnSpc>
                        <a:spcAft>
                          <a:spcPts val="1000"/>
                        </a:spcAft>
                      </a:pPr>
                      <a:r>
                        <a:rPr lang="en-US" sz="1000" dirty="0">
                          <a:effectLst/>
                        </a:rPr>
                        <a:t>Apostilled or Consular       confirmed</a:t>
                      </a:r>
                      <a:endParaRPr lang="ko-KR" sz="1000" dirty="0">
                        <a:effectLst/>
                      </a:endParaRPr>
                    </a:p>
                    <a:p>
                      <a:pPr marL="139700" marR="63500" algn="ctr">
                        <a:lnSpc>
                          <a:spcPct val="115000"/>
                        </a:lnSpc>
                        <a:spcAft>
                          <a:spcPts val="1000"/>
                        </a:spcAft>
                      </a:pPr>
                      <a:r>
                        <a:rPr lang="en-US" sz="1200" dirty="0">
                          <a:effectLst/>
                        </a:rPr>
                        <a:t> </a:t>
                      </a:r>
                      <a:endParaRPr lang="ko-KR" sz="1200" dirty="0">
                        <a:effectLst/>
                      </a:endParaRPr>
                    </a:p>
                    <a:p>
                      <a:pPr marL="139700" marR="63500" algn="ctr">
                        <a:lnSpc>
                          <a:spcPct val="115000"/>
                        </a:lnSpc>
                        <a:spcAft>
                          <a:spcPts val="1000"/>
                        </a:spcAft>
                      </a:pPr>
                      <a:r>
                        <a:rPr lang="en-US" sz="1200" dirty="0">
                          <a:effectLst/>
                        </a:rPr>
                        <a:t> </a:t>
                      </a:r>
                      <a:endParaRPr lang="ko-KR" sz="1200" dirty="0">
                        <a:effectLst/>
                      </a:endParaRPr>
                    </a:p>
                    <a:p>
                      <a:pPr marL="139700" marR="63500" algn="ctr">
                        <a:lnSpc>
                          <a:spcPct val="100000"/>
                        </a:lnSpc>
                        <a:spcAft>
                          <a:spcPts val="1000"/>
                        </a:spcAft>
                      </a:pPr>
                      <a:r>
                        <a:rPr lang="en-US" sz="1200" dirty="0">
                          <a:effectLst/>
                        </a:rPr>
                        <a:t>*Required </a:t>
                      </a:r>
                    </a:p>
                    <a:p>
                      <a:pPr marL="139700" marR="63500" algn="ctr">
                        <a:lnSpc>
                          <a:spcPct val="100000"/>
                        </a:lnSpc>
                        <a:spcAft>
                          <a:spcPts val="1000"/>
                        </a:spcAft>
                      </a:pPr>
                      <a:r>
                        <a:rPr lang="en-US" sz="1200" dirty="0">
                          <a:effectLst/>
                        </a:rPr>
                        <a:t>for relevant applicants</a:t>
                      </a:r>
                      <a:endParaRPr lang="ko-KR" sz="1200" dirty="0">
                        <a:effectLst/>
                      </a:endParaRPr>
                    </a:p>
                    <a:p>
                      <a:pPr marL="139700" marR="63500">
                        <a:lnSpc>
                          <a:spcPct val="115000"/>
                        </a:lnSpc>
                        <a:spcAft>
                          <a:spcPts val="1000"/>
                        </a:spcAft>
                      </a:pPr>
                      <a:r>
                        <a:rPr lang="en-US" sz="1200" dirty="0">
                          <a:effectLst/>
                        </a:rPr>
                        <a:t> </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b="0" dirty="0">
                          <a:solidFill>
                            <a:schemeClr val="tx1"/>
                          </a:solidFill>
                          <a:effectLst/>
                        </a:rPr>
                        <a:t>11</a:t>
                      </a:r>
                      <a:endParaRPr lang="ko-KR" sz="1200" b="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solidFill>
                      <a:schemeClr val="accent1">
                        <a:lumMod val="20000"/>
                        <a:lumOff val="80000"/>
                      </a:schemeClr>
                    </a:solidFill>
                  </a:tcPr>
                </a:tc>
                <a:tc>
                  <a:txBody>
                    <a:bodyPr/>
                    <a:lstStyle/>
                    <a:p>
                      <a:pPr marL="139700" marR="63500">
                        <a:lnSpc>
                          <a:spcPct val="115000"/>
                        </a:lnSpc>
                        <a:spcAft>
                          <a:spcPts val="1000"/>
                        </a:spcAft>
                      </a:pPr>
                      <a:r>
                        <a:rPr lang="en-US" sz="1200" b="0" dirty="0">
                          <a:solidFill>
                            <a:schemeClr val="tx1"/>
                          </a:solidFill>
                          <a:effectLst/>
                        </a:rPr>
                        <a:t>Applicant's/Parent(s)' </a:t>
                      </a:r>
                      <a:r>
                        <a:rPr lang="en-US" sz="1200" b="1" dirty="0">
                          <a:solidFill>
                            <a:schemeClr val="tx1"/>
                          </a:solidFill>
                          <a:effectLst/>
                        </a:rPr>
                        <a:t>Proof of Citizenship and family relationship Document</a:t>
                      </a:r>
                      <a:endParaRPr lang="ko-KR" sz="1200" b="1"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solidFill>
                      <a:schemeClr val="accent1">
                        <a:lumMod val="20000"/>
                        <a:lumOff val="80000"/>
                      </a:schemeClr>
                    </a:solidFill>
                  </a:tcPr>
                </a:tc>
                <a:tc>
                  <a:txBody>
                    <a:bodyPr/>
                    <a:lstStyle/>
                    <a:p>
                      <a:pPr marL="139700" marR="63500" algn="ctr">
                        <a:lnSpc>
                          <a:spcPct val="115000"/>
                        </a:lnSpc>
                        <a:spcAft>
                          <a:spcPts val="1000"/>
                        </a:spcAft>
                      </a:pPr>
                      <a:r>
                        <a:rPr lang="en-US" sz="1200" b="0" dirty="0">
                          <a:solidFill>
                            <a:schemeClr val="tx1"/>
                          </a:solidFill>
                          <a:effectLst/>
                        </a:rPr>
                        <a:t>Required</a:t>
                      </a:r>
                      <a:endParaRPr lang="ko-KR" sz="1200" b="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solidFill>
                      <a:schemeClr val="accent1">
                        <a:lumMod val="20000"/>
                        <a:lumOff val="80000"/>
                      </a:schemeClr>
                    </a:solidFill>
                  </a:tcPr>
                </a:tc>
                <a:tc>
                  <a:txBody>
                    <a:bodyPr/>
                    <a:lstStyle/>
                    <a:p>
                      <a:pPr marL="139700" marR="63500" algn="ctr">
                        <a:lnSpc>
                          <a:spcPct val="115000"/>
                        </a:lnSpc>
                        <a:spcAft>
                          <a:spcPts val="1000"/>
                        </a:spcAft>
                      </a:pPr>
                      <a:r>
                        <a:rPr lang="en-US" sz="1200" b="0" dirty="0">
                          <a:solidFill>
                            <a:schemeClr val="tx1"/>
                          </a:solidFill>
                          <a:effectLst/>
                        </a:rPr>
                        <a:t>Required</a:t>
                      </a:r>
                      <a:endParaRPr lang="ko-KR" sz="1200" b="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solidFill>
                      <a:schemeClr val="accent1">
                        <a:lumMod val="20000"/>
                        <a:lumOff val="80000"/>
                      </a:schemeClr>
                    </a:solidFill>
                  </a:tcPr>
                </a:tc>
                <a:extLst>
                  <a:ext uri="{0D108BD9-81ED-4DB2-BD59-A6C34878D82A}">
                    <a16:rowId xmlns:a16="http://schemas.microsoft.com/office/drawing/2014/main" val="974588535"/>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12</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Bachelor's </a:t>
                      </a:r>
                      <a:r>
                        <a:rPr lang="en-US" sz="1200" b="1" dirty="0">
                          <a:effectLst/>
                        </a:rPr>
                        <a:t>Graduation Certificate </a:t>
                      </a:r>
                      <a:r>
                        <a:rPr lang="en-US" sz="1200" dirty="0">
                          <a:effectLst/>
                        </a:rPr>
                        <a:t>(or Diploma)</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3457280481"/>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12'</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Bachelor's Degree </a:t>
                      </a:r>
                      <a:r>
                        <a:rPr lang="en-US" sz="1200" b="1" dirty="0">
                          <a:effectLst/>
                        </a:rPr>
                        <a:t>Transcript</a:t>
                      </a:r>
                      <a:endParaRPr lang="ko-KR" sz="1200" b="1"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1649177422"/>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13</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Master's </a:t>
                      </a:r>
                      <a:r>
                        <a:rPr lang="en-US" sz="1200" b="1" dirty="0">
                          <a:effectLst/>
                        </a:rPr>
                        <a:t>Graduation Certificate</a:t>
                      </a:r>
                      <a:r>
                        <a:rPr lang="en-US" sz="1200" dirty="0">
                          <a:effectLst/>
                        </a:rPr>
                        <a:t> (or Diploma)</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ko-KR" sz="1200">
                          <a:effectLst/>
                        </a:rPr>
                        <a:t>　</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594177089"/>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13'</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Master's Degree </a:t>
                      </a:r>
                      <a:r>
                        <a:rPr lang="en-US" sz="1200" b="1" dirty="0">
                          <a:effectLst/>
                        </a:rPr>
                        <a:t>Transcript</a:t>
                      </a:r>
                      <a:endParaRPr lang="ko-KR" sz="1200" b="1"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ko-KR" sz="1200">
                          <a:effectLst/>
                        </a:rPr>
                        <a:t>　</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Required</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3755052854"/>
                  </a:ext>
                </a:extLst>
              </a:tr>
              <a:tr h="108422">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15</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b="1" dirty="0">
                          <a:effectLst/>
                        </a:rPr>
                        <a:t>Certificate of Employment</a:t>
                      </a:r>
                      <a:br>
                        <a:rPr lang="en-US" sz="1200" dirty="0">
                          <a:effectLst/>
                        </a:rPr>
                      </a:br>
                      <a:r>
                        <a:rPr lang="en-US" sz="1200" spc="-20" dirty="0">
                          <a:effectLst/>
                        </a:rPr>
                        <a:t>- </a:t>
                      </a:r>
                      <a:r>
                        <a:rPr lang="en-US" sz="1200" b="1" spc="-20" dirty="0">
                          <a:effectLst/>
                        </a:rPr>
                        <a:t>only applicable for Faculty members from WB Partner universities</a:t>
                      </a:r>
                      <a:endParaRPr lang="ko-KR" sz="1200" b="1"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altLang="ko-KR" sz="1200" dirty="0">
                          <a:effectLst/>
                        </a:rPr>
                        <a:t>Required</a:t>
                      </a:r>
                      <a:r>
                        <a:rPr lang="ko-KR" sz="1200" dirty="0">
                          <a:effectLst/>
                        </a:rPr>
                        <a:t>　</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altLang="ko-KR" sz="1200" dirty="0">
                          <a:effectLst/>
                        </a:rPr>
                        <a:t>Required</a:t>
                      </a:r>
                      <a:r>
                        <a:rPr lang="ko-KR" sz="1200" dirty="0">
                          <a:effectLst/>
                        </a:rPr>
                        <a:t>　</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1317742830"/>
                  </a:ext>
                </a:extLst>
              </a:tr>
              <a:tr h="108422">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16</a:t>
                      </a:r>
                      <a:r>
                        <a:rPr lang="en-US" sz="1200" baseline="30000" dirty="0">
                          <a:effectLst/>
                        </a:rPr>
                        <a:t>*</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spc="-60" dirty="0">
                          <a:effectLst/>
                        </a:rPr>
                        <a:t>Proof of Overseas Korean Document/Proof of Korean Adoptee Document</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1965262782"/>
                  </a:ext>
                </a:extLst>
              </a:tr>
              <a:tr h="108422">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17</a:t>
                      </a:r>
                      <a:r>
                        <a:rPr lang="en-US" sz="1200" baseline="30000" dirty="0">
                          <a:effectLst/>
                        </a:rPr>
                        <a:t>*</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Proof of Korean Citizenship Renunciation Document </a:t>
                      </a:r>
                      <a:br>
                        <a:rPr lang="en-US" sz="1200" dirty="0">
                          <a:effectLst/>
                        </a:rPr>
                      </a:br>
                      <a:r>
                        <a:rPr lang="en-US" sz="1200" dirty="0">
                          <a:effectLst/>
                        </a:rPr>
                        <a:t>- applicant and his/her parent(s)</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3724342042"/>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18</a:t>
                      </a:r>
                      <a:r>
                        <a:rPr lang="en-US" sz="1200" baseline="30000" dirty="0">
                          <a:effectLst/>
                        </a:rPr>
                        <a:t>*</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Proof of Korean War Veteran's Descendant</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1089770261"/>
                  </a:ext>
                </a:extLst>
              </a:tr>
              <a:tr h="1101069">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19</a:t>
                      </a:r>
                      <a:r>
                        <a:rPr lang="en-US" sz="1200" baseline="30000" dirty="0">
                          <a:effectLst/>
                        </a:rPr>
                        <a:t>*</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Certificate of Employment or certificate of Experience </a:t>
                      </a:r>
                      <a:endParaRPr lang="ko-KR" sz="1200" dirty="0">
                        <a:effectLst/>
                      </a:endParaRPr>
                    </a:p>
                    <a:p>
                      <a:pPr marL="139700" marR="63500">
                        <a:lnSpc>
                          <a:spcPct val="115000"/>
                        </a:lnSpc>
                        <a:spcAft>
                          <a:spcPts val="1000"/>
                        </a:spcAft>
                      </a:pPr>
                      <a:r>
                        <a:rPr lang="en-US" sz="1200" spc="-60" dirty="0">
                          <a:effectLst/>
                        </a:rPr>
                        <a:t>(e.g., faculty members of the International Organization partner university)</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449960006"/>
                  </a:ext>
                </a:extLst>
              </a:tr>
              <a:tr h="367023">
                <a:tc rowSpan="3">
                  <a:txBody>
                    <a:bodyPr/>
                    <a:lstStyle/>
                    <a:p>
                      <a:pPr marL="139700" marR="63500" algn="ctr">
                        <a:lnSpc>
                          <a:spcPct val="100000"/>
                        </a:lnSpc>
                        <a:spcAft>
                          <a:spcPts val="1000"/>
                        </a:spcAft>
                      </a:pPr>
                      <a:r>
                        <a:rPr lang="en-US" sz="1200" dirty="0">
                          <a:effectLst/>
                        </a:rPr>
                        <a:t>Other</a:t>
                      </a:r>
                    </a:p>
                    <a:p>
                      <a:pPr marL="139700" marR="63500" algn="ctr">
                        <a:lnSpc>
                          <a:spcPct val="100000"/>
                        </a:lnSpc>
                        <a:spcAft>
                          <a:spcPts val="1000"/>
                        </a:spcAft>
                      </a:pPr>
                      <a:r>
                        <a:rPr lang="en-US" sz="1200" dirty="0">
                          <a:effectLst/>
                        </a:rPr>
                        <a:t> documents</a:t>
                      </a:r>
                    </a:p>
                    <a:p>
                      <a:pPr marL="139700" marR="63500" algn="ctr">
                        <a:lnSpc>
                          <a:spcPct val="100000"/>
                        </a:lnSpc>
                        <a:spcAft>
                          <a:spcPts val="1000"/>
                        </a:spcAft>
                      </a:pPr>
                      <a:r>
                        <a:rPr lang="en-US" sz="1200" dirty="0">
                          <a:effectLst/>
                        </a:rPr>
                        <a:t> (Optional)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20</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just">
                        <a:lnSpc>
                          <a:spcPct val="115000"/>
                        </a:lnSpc>
                        <a:spcAft>
                          <a:spcPts val="1000"/>
                        </a:spcAft>
                      </a:pPr>
                      <a:r>
                        <a:rPr lang="en-US" sz="1200" spc="-30" dirty="0">
                          <a:effectLst/>
                        </a:rPr>
                        <a:t>Score report of valid TOPIK/TOPIK IBT (Original) or English Proficiency Test (copy)</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3925263247"/>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21</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Awards and other certificates, etc. (copy)</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2692208985"/>
                  </a:ext>
                </a:extLst>
              </a:tr>
              <a:tr h="367023">
                <a:tc vMerge="1">
                  <a:txBody>
                    <a:bodyPr/>
                    <a:lstStyle/>
                    <a:p>
                      <a:pPr latinLnBrk="1"/>
                      <a:endParaRPr lang="ko-KR" altLang="en-US"/>
                    </a:p>
                  </a:txBody>
                  <a:tcPr/>
                </a:tc>
                <a:tc>
                  <a:txBody>
                    <a:bodyPr/>
                    <a:lstStyle/>
                    <a:p>
                      <a:pPr marL="139700" marR="63500" algn="ctr">
                        <a:lnSpc>
                          <a:spcPct val="115000"/>
                        </a:lnSpc>
                        <a:spcAft>
                          <a:spcPts val="1000"/>
                        </a:spcAft>
                      </a:pPr>
                      <a:r>
                        <a:rPr lang="en-US" sz="1200" dirty="0">
                          <a:effectLst/>
                        </a:rPr>
                        <a:t>22</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nSpc>
                          <a:spcPct val="115000"/>
                        </a:lnSpc>
                        <a:spcAft>
                          <a:spcPts val="1000"/>
                        </a:spcAft>
                      </a:pPr>
                      <a:r>
                        <a:rPr lang="en-US" sz="1200" dirty="0">
                          <a:effectLst/>
                        </a:rPr>
                        <a:t>Applicant’s Passport (copy)</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tc>
                  <a:txBody>
                    <a:bodyPr/>
                    <a:lstStyle/>
                    <a:p>
                      <a:pPr marL="139700" marR="63500" algn="ctr">
                        <a:lnSpc>
                          <a:spcPct val="115000"/>
                        </a:lnSpc>
                        <a:spcAft>
                          <a:spcPts val="1000"/>
                        </a:spcAft>
                      </a:pPr>
                      <a:r>
                        <a:rPr lang="en-US" sz="1200" dirty="0">
                          <a:effectLst/>
                        </a:rPr>
                        <a:t>Optional</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10421" marR="10421" marT="0" marB="0" anchor="ctr"/>
                </a:tc>
                <a:extLst>
                  <a:ext uri="{0D108BD9-81ED-4DB2-BD59-A6C34878D82A}">
                    <a16:rowId xmlns:a16="http://schemas.microsoft.com/office/drawing/2014/main" val="3329065371"/>
                  </a:ext>
                </a:extLst>
              </a:tr>
            </a:tbl>
          </a:graphicData>
        </a:graphic>
      </p:graphicFrame>
    </p:spTree>
    <p:extLst>
      <p:ext uri="{BB962C8B-B14F-4D97-AF65-F5344CB8AC3E}">
        <p14:creationId xmlns:p14="http://schemas.microsoft.com/office/powerpoint/2010/main" val="1575340206"/>
      </p:ext>
    </p:extLst>
  </p:cSld>
  <p:clrMapOvr>
    <a:masterClrMapping/>
  </p:clrMapOvr>
  <p:transition advClick="0"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677E-C455-AE04-2E6E-FE516686BE0F}"/>
            </a:ext>
          </a:extLst>
        </p:cNvPr>
        <p:cNvGrpSpPr/>
        <p:nvPr/>
      </p:nvGrpSpPr>
      <p:grpSpPr>
        <a:xfrm>
          <a:off x="0" y="0"/>
          <a:ext cx="0" cy="0"/>
          <a:chOff x="0" y="0"/>
          <a:chExt cx="0" cy="0"/>
        </a:xfrm>
      </p:grpSpPr>
      <p:sp>
        <p:nvSpPr>
          <p:cNvPr id="6" name="직사각형 5">
            <a:extLst>
              <a:ext uri="{FF2B5EF4-FFF2-40B4-BE49-F238E27FC236}">
                <a16:creationId xmlns:a16="http://schemas.microsoft.com/office/drawing/2014/main" id="{3168F79F-20C7-79DC-1B0D-8571D3A66745}"/>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43B94A89-373D-D845-2093-1F77E4DCC621}"/>
              </a:ext>
            </a:extLst>
          </p:cNvPr>
          <p:cNvSpPr txBox="1"/>
          <p:nvPr/>
        </p:nvSpPr>
        <p:spPr>
          <a:xfrm>
            <a:off x="587375" y="418331"/>
            <a:ext cx="7723268" cy="523220"/>
          </a:xfrm>
          <a:prstGeom prst="rect">
            <a:avLst/>
          </a:prstGeom>
          <a:noFill/>
        </p:spPr>
        <p:txBody>
          <a:bodyPr wrap="none" rtlCol="0">
            <a:spAutoFit/>
          </a:bodyPr>
          <a:lstStyle/>
          <a:p>
            <a:r>
              <a:rPr lang="en-US" altLang="ko-KR" sz="2800" b="1" dirty="0">
                <a:ln>
                  <a:solidFill>
                    <a:srgbClr val="F9F9FA">
                      <a:alpha val="0"/>
                    </a:srgbClr>
                  </a:solidFill>
                </a:ln>
                <a:latin typeface="Mont Heavy DEMO" panose="00000A00000000000000" pitchFamily="50" charset="0"/>
              </a:rPr>
              <a:t>Required Documents – Letter of Recommendation </a:t>
            </a:r>
          </a:p>
        </p:txBody>
      </p:sp>
      <p:grpSp>
        <p:nvGrpSpPr>
          <p:cNvPr id="10" name="그룹 9">
            <a:extLst>
              <a:ext uri="{FF2B5EF4-FFF2-40B4-BE49-F238E27FC236}">
                <a16:creationId xmlns:a16="http://schemas.microsoft.com/office/drawing/2014/main" id="{CA8B6BBD-03D3-56AD-1785-89E38687B5E6}"/>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1473564B-C477-F13D-E2E8-5015F39F8F4D}"/>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012DEDE8-3AE9-541F-8FE2-A0075686696E}"/>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5D658C43-8E45-B8F8-40E1-FAA1AC50E7AD}"/>
              </a:ext>
            </a:extLst>
          </p:cNvPr>
          <p:cNvSpPr txBox="1"/>
          <p:nvPr/>
        </p:nvSpPr>
        <p:spPr>
          <a:xfrm>
            <a:off x="10226962" y="261316"/>
            <a:ext cx="1648465"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Required Documents</a:t>
            </a:r>
          </a:p>
        </p:txBody>
      </p:sp>
      <p:grpSp>
        <p:nvGrpSpPr>
          <p:cNvPr id="24" name="그룹 23">
            <a:extLst>
              <a:ext uri="{FF2B5EF4-FFF2-40B4-BE49-F238E27FC236}">
                <a16:creationId xmlns:a16="http://schemas.microsoft.com/office/drawing/2014/main" id="{E49B34A3-4683-6CDC-6AEB-9974E95A99D2}"/>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B0FC24BA-669A-3D59-3181-EEC5AB5BF227}"/>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CD52DA7C-6583-B417-BAB6-E64E83545673}"/>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95102066-CC4B-DD68-48A6-D5AFE187A15C}"/>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BE336D2-36A3-FEBC-195E-79AB5F540EDF}"/>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08A5C0B0-40E9-255B-99EB-69069CA6A711}"/>
              </a:ext>
            </a:extLst>
          </p:cNvPr>
          <p:cNvSpPr txBox="1"/>
          <p:nvPr/>
        </p:nvSpPr>
        <p:spPr>
          <a:xfrm>
            <a:off x="940163" y="1400350"/>
            <a:ext cx="10560080" cy="1569660"/>
          </a:xfrm>
          <a:prstGeom prst="rect">
            <a:avLst/>
          </a:prstGeom>
          <a:noFill/>
        </p:spPr>
        <p:txBody>
          <a:bodyPr wrap="square" rtlCol="0">
            <a:spAutoFit/>
          </a:bodyPr>
          <a:lstStyle/>
          <a:p>
            <a:r>
              <a:rPr lang="en-US" altLang="ko-KR" sz="2000" b="0" dirty="0">
                <a:effectLst/>
                <a:latin typeface="맑은 고딕" panose="020B0503020000020004" pitchFamily="50" charset="-127"/>
                <a:ea typeface="맑은 고딕" panose="020B0503020000020004" pitchFamily="50" charset="-127"/>
                <a:cs typeface="Times New Roman" panose="02020603050405020304" pitchFamily="18" charset="0"/>
              </a:rPr>
              <a:t>All WB-ROK Scholarship applicants should submit one </a:t>
            </a:r>
            <a:r>
              <a:rPr lang="en-US" altLang="ko-KR" sz="2000" b="0" dirty="0">
                <a:effectLst/>
                <a:latin typeface="맑은 고딕" panose="020B0503020000020004" pitchFamily="50" charset="-127"/>
                <a:ea typeface="+mn-ea"/>
                <a:cs typeface="Times New Roman" panose="02020603050405020304" pitchFamily="18" charset="0"/>
              </a:rPr>
              <a:t>recommendation letter</a:t>
            </a:r>
            <a:r>
              <a:rPr lang="en-US" altLang="ko-KR" sz="2000" b="1" dirty="0">
                <a:effectLst/>
                <a:latin typeface="맑은 고딕" panose="020B0503020000020004" pitchFamily="50" charset="-127"/>
                <a:ea typeface="+mn-ea"/>
                <a:cs typeface="Times New Roman" panose="02020603050405020304" pitchFamily="18" charset="0"/>
              </a:rPr>
              <a:t> </a:t>
            </a:r>
            <a:r>
              <a:rPr lang="en-US" altLang="ko-KR" sz="2000" b="1" dirty="0">
                <a:effectLst/>
                <a:latin typeface="맑은 고딕" panose="020B0503020000020004" pitchFamily="50" charset="-127"/>
                <a:ea typeface="맑은 고딕" panose="020B0503020000020004" pitchFamily="50" charset="-127"/>
                <a:cs typeface="Times New Roman" panose="02020603050405020304" pitchFamily="18" charset="0"/>
              </a:rPr>
              <a:t>from the WB Partner University and attach it as a part of the application package.  </a:t>
            </a:r>
          </a:p>
          <a:p>
            <a:endParaRPr lang="en-US" altLang="ko-KR" sz="2000" b="1" dirty="0">
              <a:latin typeface="맑은 고딕" panose="020B0503020000020004" pitchFamily="50" charset="-127"/>
              <a:ea typeface="맑은 고딕" panose="020B0503020000020004" pitchFamily="50" charset="-127"/>
              <a:cs typeface="Times New Roman" panose="02020603050405020304" pitchFamily="18" charset="0"/>
            </a:endParaRPr>
          </a:p>
          <a:p>
            <a:pPr marL="342900" indent="-342900">
              <a:buFontTx/>
              <a:buChar char="-"/>
            </a:pPr>
            <a:r>
              <a:rPr lang="en-US" altLang="ko-KR" sz="1200" b="1" dirty="0">
                <a:latin typeface="맑은 고딕" panose="020B0503020000020004" pitchFamily="50" charset="-127"/>
                <a:ea typeface="맑은 고딕" panose="020B0503020000020004" pitchFamily="50" charset="-127"/>
                <a:cs typeface="Times New Roman" panose="02020603050405020304" pitchFamily="18" charset="0"/>
              </a:rPr>
              <a:t>Link to the template </a:t>
            </a:r>
            <a:r>
              <a:rPr lang="en-US" altLang="ko-KR" sz="1200" b="1">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200" b="1">
                <a:latin typeface="맑은 고딕" panose="020B0503020000020004" pitchFamily="50" charset="-127"/>
                <a:ea typeface="맑은 고딕" panose="020B0503020000020004" pitchFamily="50" charset="-127"/>
                <a:cs typeface="Times New Roman" panose="02020603050405020304" pitchFamily="18" charset="0"/>
                <a:hlinkClick r:id="rId3"/>
              </a:rPr>
              <a:t>https://docs.google.com/document/d/1kknIu7cGb1tBi6VrbNoRVm0UT80SPXMC/edit?usp=sharing&amp;ouid=102662323007126816817&amp;rtpof=true&amp;sd=true</a:t>
            </a:r>
            <a:r>
              <a:rPr lang="en-US" altLang="ko-KR" sz="1200" b="1">
                <a:latin typeface="맑은 고딕" panose="020B0503020000020004" pitchFamily="50" charset="-127"/>
                <a:ea typeface="맑은 고딕" panose="020B0503020000020004" pitchFamily="50" charset="-127"/>
                <a:cs typeface="Times New Roman" panose="02020603050405020304" pitchFamily="18" charset="0"/>
              </a:rPr>
              <a:t> </a:t>
            </a:r>
            <a:endParaRPr lang="en-US" altLang="ko-KR" sz="1200" b="1" dirty="0">
              <a:latin typeface="맑은 고딕" panose="020B0503020000020004" pitchFamily="50" charset="-127"/>
              <a:ea typeface="맑은 고딕" panose="020B0503020000020004" pitchFamily="50" charset="-127"/>
              <a:cs typeface="Times New Roman" panose="02020603050405020304" pitchFamily="18" charset="0"/>
            </a:endParaRPr>
          </a:p>
        </p:txBody>
      </p:sp>
      <p:pic>
        <p:nvPicPr>
          <p:cNvPr id="8" name="Picture 7">
            <a:extLst>
              <a:ext uri="{FF2B5EF4-FFF2-40B4-BE49-F238E27FC236}">
                <a16:creationId xmlns:a16="http://schemas.microsoft.com/office/drawing/2014/main" id="{2315AF65-B04F-B10E-A082-58B8B20B7C9B}"/>
              </a:ext>
            </a:extLst>
          </p:cNvPr>
          <p:cNvPicPr>
            <a:picLocks noChangeAspect="1"/>
          </p:cNvPicPr>
          <p:nvPr/>
        </p:nvPicPr>
        <p:blipFill>
          <a:blip r:embed="rId4"/>
          <a:stretch>
            <a:fillRect/>
          </a:stretch>
        </p:blipFill>
        <p:spPr>
          <a:xfrm>
            <a:off x="4388055" y="3206356"/>
            <a:ext cx="3014969" cy="3970935"/>
          </a:xfrm>
          <a:prstGeom prst="rect">
            <a:avLst/>
          </a:prstGeom>
        </p:spPr>
      </p:pic>
      <p:pic>
        <p:nvPicPr>
          <p:cNvPr id="13" name="Picture 12">
            <a:extLst>
              <a:ext uri="{FF2B5EF4-FFF2-40B4-BE49-F238E27FC236}">
                <a16:creationId xmlns:a16="http://schemas.microsoft.com/office/drawing/2014/main" id="{E4BD565E-4BF9-399E-4554-BC8558CEA895}"/>
              </a:ext>
            </a:extLst>
          </p:cNvPr>
          <p:cNvPicPr>
            <a:picLocks noChangeAspect="1"/>
          </p:cNvPicPr>
          <p:nvPr/>
        </p:nvPicPr>
        <p:blipFill>
          <a:blip r:embed="rId5"/>
          <a:stretch>
            <a:fillRect/>
          </a:stretch>
        </p:blipFill>
        <p:spPr>
          <a:xfrm>
            <a:off x="8081025" y="3206356"/>
            <a:ext cx="3066166" cy="3970935"/>
          </a:xfrm>
          <a:prstGeom prst="rect">
            <a:avLst/>
          </a:prstGeom>
        </p:spPr>
      </p:pic>
      <p:pic>
        <p:nvPicPr>
          <p:cNvPr id="7" name="Picture 6">
            <a:extLst>
              <a:ext uri="{FF2B5EF4-FFF2-40B4-BE49-F238E27FC236}">
                <a16:creationId xmlns:a16="http://schemas.microsoft.com/office/drawing/2014/main" id="{56C18A8B-7E9C-8F62-AC58-089155F0A602}"/>
              </a:ext>
            </a:extLst>
          </p:cNvPr>
          <p:cNvPicPr>
            <a:picLocks noChangeAspect="1"/>
          </p:cNvPicPr>
          <p:nvPr/>
        </p:nvPicPr>
        <p:blipFill>
          <a:blip r:embed="rId6"/>
          <a:stretch>
            <a:fillRect/>
          </a:stretch>
        </p:blipFill>
        <p:spPr>
          <a:xfrm>
            <a:off x="940163" y="3192461"/>
            <a:ext cx="3094808" cy="3970935"/>
          </a:xfrm>
          <a:prstGeom prst="rect">
            <a:avLst/>
          </a:prstGeom>
        </p:spPr>
      </p:pic>
    </p:spTree>
    <p:extLst>
      <p:ext uri="{BB962C8B-B14F-4D97-AF65-F5344CB8AC3E}">
        <p14:creationId xmlns:p14="http://schemas.microsoft.com/office/powerpoint/2010/main" val="2839637578"/>
      </p:ext>
    </p:extLst>
  </p:cSld>
  <p:clrMapOvr>
    <a:masterClrMapping/>
  </p:clrMapOvr>
  <p:transition advClick="0"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305905"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Required Documents</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226962" y="261316"/>
            <a:ext cx="1648465"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Required Documents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0311669" cy="3477875"/>
          </a:xfrm>
          <a:prstGeom prst="rect">
            <a:avLst/>
          </a:prstGeom>
          <a:noFill/>
        </p:spPr>
        <p:txBody>
          <a:bodyPr wrap="none" rtlCol="0">
            <a:spAutoFit/>
          </a:bodyPr>
          <a:lstStyle/>
          <a:p>
            <a:r>
              <a:rPr lang="en-US" altLang="ko-KR" sz="2000" b="1"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All documents must be submitted in English or Korean</a:t>
            </a:r>
          </a:p>
          <a:p>
            <a:endPar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endParaRPr>
          </a:p>
          <a:p>
            <a:pPr marL="285750" indent="-285750">
              <a:buFontTx/>
              <a:buChar char="-"/>
            </a:pPr>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Documents written in English or Korean must be </a:t>
            </a:r>
            <a:r>
              <a:rPr lang="en-US" altLang="ko-KR" sz="2000" b="1"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apostilled or consular confirmed</a:t>
            </a:r>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a:t>
            </a:r>
          </a:p>
          <a:p>
            <a:endPar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endParaRPr>
          </a:p>
          <a:p>
            <a:pPr marL="285750" indent="-285750">
              <a:buFontTx/>
              <a:buChar char="-"/>
            </a:pPr>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Documents written in other languages:</a:t>
            </a:r>
          </a:p>
          <a:p>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    1) must be submitted together with a certified translation in English or Korean,</a:t>
            </a:r>
          </a:p>
          <a:p>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    2) must be apostilled or consular confirmed(either original document or certified </a:t>
            </a:r>
          </a:p>
          <a:p>
            <a:r>
              <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rPr>
              <a:t>        translation</a:t>
            </a:r>
          </a:p>
          <a:p>
            <a:endParaRPr lang="en-US" altLang="ko-KR" sz="2000" dirty="0">
              <a:ln>
                <a:solidFill>
                  <a:srgbClr val="F9F9FA">
                    <a:alpha val="0"/>
                  </a:srgbClr>
                </a:solidFill>
              </a:ln>
              <a:solidFill>
                <a:schemeClr val="tx1">
                  <a:lumMod val="85000"/>
                  <a:lumOff val="15000"/>
                </a:schemeClr>
              </a:solidFill>
              <a:effectLst>
                <a:glow rad="127000">
                  <a:schemeClr val="bg1"/>
                </a:glow>
              </a:effectLst>
              <a:ea typeface="Noto Sans CJK KR Medium" panose="020B0600000000000000" pitchFamily="34" charset="-127"/>
            </a:endParaRPr>
          </a:p>
          <a:p>
            <a:r>
              <a:rPr lang="en-US" altLang="ko-KR" sz="2000" b="1" dirty="0"/>
              <a:t>Applicants submit one set of apostilled/consular confirmed documents directly to</a:t>
            </a:r>
          </a:p>
          <a:p>
            <a:r>
              <a:rPr lang="en-US" altLang="ko-KR" sz="2000" b="1" dirty="0"/>
              <a:t>the University they’re applying to.</a:t>
            </a:r>
            <a:endParaRPr lang="ko-KR" altLang="en-US" sz="2000" b="1" dirty="0"/>
          </a:p>
        </p:txBody>
      </p:sp>
    </p:spTree>
    <p:extLst>
      <p:ext uri="{BB962C8B-B14F-4D97-AF65-F5344CB8AC3E}">
        <p14:creationId xmlns:p14="http://schemas.microsoft.com/office/powerpoint/2010/main" val="872483476"/>
      </p:ext>
    </p:extLst>
  </p:cSld>
  <p:clrMapOvr>
    <a:masterClrMapping/>
  </p:clrMapOvr>
  <p:transition advClick="0"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B3195503-CC6D-4835-9718-D34EDF4F939B}"/>
              </a:ext>
            </a:extLst>
          </p:cNvPr>
          <p:cNvSpPr/>
          <p:nvPr/>
        </p:nvSpPr>
        <p:spPr>
          <a:xfrm>
            <a:off x="587375" y="4317023"/>
            <a:ext cx="7061933" cy="35169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6153095" cy="523220"/>
          </a:xfrm>
          <a:prstGeom prst="rect">
            <a:avLst/>
          </a:prstGeom>
          <a:noFill/>
        </p:spPr>
        <p:txBody>
          <a:bodyPr wrap="none" rtlCol="0">
            <a:spAutoFit/>
          </a:bodyPr>
          <a:lstStyle/>
          <a:p>
            <a:r>
              <a:rPr lang="en-US" altLang="ko-KR" sz="2800" dirty="0">
                <a:ln>
                  <a:solidFill>
                    <a:srgbClr val="F9F9FA">
                      <a:alpha val="0"/>
                    </a:srgbClr>
                  </a:solidFill>
                </a:ln>
                <a:solidFill>
                  <a:schemeClr val="tx1">
                    <a:lumMod val="85000"/>
                    <a:lumOff val="15000"/>
                  </a:schemeClr>
                </a:solidFill>
                <a:latin typeface="Mont Heavy DEMO" panose="00000A00000000000000" pitchFamily="50" charset="0"/>
              </a:rPr>
              <a:t>Official announcement is on the website: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520248" y="261316"/>
            <a:ext cx="1355179"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WB-ROK Program</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2" name="TextBox 71">
            <a:extLst>
              <a:ext uri="{FF2B5EF4-FFF2-40B4-BE49-F238E27FC236}">
                <a16:creationId xmlns:a16="http://schemas.microsoft.com/office/drawing/2014/main" id="{1BA16365-6FA7-4090-86A2-08C23EFBFDFB}"/>
              </a:ext>
            </a:extLst>
          </p:cNvPr>
          <p:cNvSpPr txBox="1"/>
          <p:nvPr/>
        </p:nvSpPr>
        <p:spPr>
          <a:xfrm>
            <a:off x="859454" y="1241893"/>
            <a:ext cx="6097464" cy="400110"/>
          </a:xfrm>
          <a:prstGeom prst="rect">
            <a:avLst/>
          </a:prstGeom>
          <a:noFill/>
        </p:spPr>
        <p:txBody>
          <a:bodyPr wrap="square">
            <a:spAutoFit/>
          </a:bodyPr>
          <a:lstStyle/>
          <a:p>
            <a:r>
              <a:rPr lang="en-US" altLang="ko-KR" sz="1800" b="1" spc="-150" dirty="0">
                <a:ea typeface="맑은 고딕"/>
                <a:hlinkClick r:id="rId3"/>
              </a:rPr>
              <a:t>http://studyinkorea.go.kr</a:t>
            </a:r>
            <a:r>
              <a:rPr lang="en-US" altLang="ko-KR" sz="1800" b="1" spc="-150" dirty="0">
                <a:ea typeface="맑은 고딕"/>
              </a:rPr>
              <a:t>  </a:t>
            </a:r>
            <a:r>
              <a:rPr lang="en-US" altLang="ko-KR" sz="2000" b="1" spc="-150" dirty="0">
                <a:latin typeface="Yu Mincho Light" panose="020B0400000000000000" pitchFamily="18" charset="-128"/>
                <a:ea typeface="Yu Mincho Light" panose="020B0400000000000000" pitchFamily="18" charset="-128"/>
              </a:rPr>
              <a:t>&gt; K-Scholarship &gt;   </a:t>
            </a:r>
            <a:r>
              <a:rPr lang="en-US" altLang="ko-KR" sz="2000" b="1" spc="-150" dirty="0">
                <a:solidFill>
                  <a:schemeClr val="accent1">
                    <a:lumMod val="75000"/>
                  </a:schemeClr>
                </a:solidFill>
                <a:highlight>
                  <a:srgbClr val="FFFF00"/>
                </a:highlight>
                <a:latin typeface="Aptos" panose="020B0004020202020204" pitchFamily="34" charset="0"/>
                <a:ea typeface="Yu Mincho Light" panose="020B0400000000000000" pitchFamily="18" charset="-128"/>
              </a:rPr>
              <a:t>GKS</a:t>
            </a:r>
            <a:r>
              <a:rPr lang="en-US" altLang="ko-KR" sz="2000" b="1" spc="-150" dirty="0">
                <a:latin typeface="Yu Mincho Light" panose="020B0400000000000000" pitchFamily="18" charset="-128"/>
                <a:ea typeface="Yu Mincho Light" panose="020B0400000000000000" pitchFamily="18" charset="-128"/>
              </a:rPr>
              <a:t> </a:t>
            </a:r>
            <a:endParaRPr lang="ko-KR" altLang="en-US" dirty="0"/>
          </a:p>
        </p:txBody>
      </p:sp>
      <p:sp>
        <p:nvSpPr>
          <p:cNvPr id="77" name="TextBox 76">
            <a:extLst>
              <a:ext uri="{FF2B5EF4-FFF2-40B4-BE49-F238E27FC236}">
                <a16:creationId xmlns:a16="http://schemas.microsoft.com/office/drawing/2014/main" id="{461D0FB5-299F-42F1-BF37-5BF107B8F5F7}"/>
              </a:ext>
            </a:extLst>
          </p:cNvPr>
          <p:cNvSpPr txBox="1"/>
          <p:nvPr/>
        </p:nvSpPr>
        <p:spPr>
          <a:xfrm>
            <a:off x="8031480" y="5153696"/>
            <a:ext cx="401948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ko-KR" dirty="0">
                <a:latin typeface="Mont Heavy DEMO" panose="00000A00000000000000"/>
              </a:rPr>
              <a:t>For applicants, </a:t>
            </a:r>
          </a:p>
          <a:p>
            <a:pPr marL="285750" indent="-285750">
              <a:buFont typeface="Arial" panose="020B0604020202020204" pitchFamily="34" charset="0"/>
              <a:buChar char="•"/>
            </a:pPr>
            <a:r>
              <a:rPr lang="en-US" altLang="ko-KR" b="1" u="sng" dirty="0">
                <a:latin typeface="Mont Heavy DEMO" panose="00000A00000000000000"/>
              </a:rPr>
              <a:t>Reading </a:t>
            </a:r>
            <a:r>
              <a:rPr lang="en-US" altLang="ko-KR" b="1" u="sng" dirty="0">
                <a:solidFill>
                  <a:srgbClr val="FF0000"/>
                </a:solidFill>
                <a:latin typeface="Mont Heavy DEMO" panose="00000A00000000000000"/>
              </a:rPr>
              <a:t>the official Application Guidelines</a:t>
            </a:r>
            <a:r>
              <a:rPr lang="en-US" altLang="ko-KR" b="1" dirty="0">
                <a:solidFill>
                  <a:srgbClr val="FF0000"/>
                </a:solidFill>
                <a:latin typeface="Mont Heavy DEMO" panose="00000A00000000000000"/>
              </a:rPr>
              <a:t> </a:t>
            </a:r>
            <a:r>
              <a:rPr lang="en-US" altLang="ko-KR" dirty="0">
                <a:latin typeface="Mont Heavy DEMO" panose="00000A00000000000000"/>
              </a:rPr>
              <a:t>is the most important step.</a:t>
            </a:r>
            <a:r>
              <a:rPr lang="ko-KR" altLang="en-US" dirty="0">
                <a:latin typeface="Mont Heavy DEMO" panose="00000A00000000000000"/>
              </a:rPr>
              <a:t> </a:t>
            </a:r>
            <a:endParaRPr lang="en-US" altLang="ko-KR" dirty="0">
              <a:latin typeface="Mont Heavy DEMO" panose="00000A00000000000000"/>
            </a:endParaRPr>
          </a:p>
        </p:txBody>
      </p:sp>
      <p:sp>
        <p:nvSpPr>
          <p:cNvPr id="78" name="Flowchart: Manual Operation 14">
            <a:extLst>
              <a:ext uri="{FF2B5EF4-FFF2-40B4-BE49-F238E27FC236}">
                <a16:creationId xmlns:a16="http://schemas.microsoft.com/office/drawing/2014/main" id="{418087C2-9889-49F1-886B-2F8724DE2425}"/>
              </a:ext>
            </a:extLst>
          </p:cNvPr>
          <p:cNvSpPr/>
          <p:nvPr/>
        </p:nvSpPr>
        <p:spPr>
          <a:xfrm rot="5400000">
            <a:off x="7315411" y="2693458"/>
            <a:ext cx="2468880" cy="103674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3870 w 10000"/>
              <a:gd name="connsiteY3" fmla="*/ 9978 h 10000"/>
              <a:gd name="connsiteX4" fmla="*/ 0 w 10000"/>
              <a:gd name="connsiteY4" fmla="*/ 0 h 10000"/>
              <a:gd name="connsiteX0" fmla="*/ 0 w 10000"/>
              <a:gd name="connsiteY0" fmla="*/ 0 h 9978"/>
              <a:gd name="connsiteX1" fmla="*/ 10000 w 10000"/>
              <a:gd name="connsiteY1" fmla="*/ 0 h 9978"/>
              <a:gd name="connsiteX2" fmla="*/ 5602 w 10000"/>
              <a:gd name="connsiteY2" fmla="*/ 9978 h 9978"/>
              <a:gd name="connsiteX3" fmla="*/ 3870 w 10000"/>
              <a:gd name="connsiteY3" fmla="*/ 9978 h 9978"/>
              <a:gd name="connsiteX4" fmla="*/ 0 w 10000"/>
              <a:gd name="connsiteY4" fmla="*/ 0 h 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78">
                <a:moveTo>
                  <a:pt x="0" y="0"/>
                </a:moveTo>
                <a:lnTo>
                  <a:pt x="10000" y="0"/>
                </a:lnTo>
                <a:lnTo>
                  <a:pt x="5602" y="9978"/>
                </a:lnTo>
                <a:lnTo>
                  <a:pt x="3870" y="9978"/>
                </a:lnTo>
                <a:lnTo>
                  <a:pt x="0" y="0"/>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a:p>
        </p:txBody>
      </p:sp>
      <p:pic>
        <p:nvPicPr>
          <p:cNvPr id="3" name="그림 2">
            <a:extLst>
              <a:ext uri="{FF2B5EF4-FFF2-40B4-BE49-F238E27FC236}">
                <a16:creationId xmlns:a16="http://schemas.microsoft.com/office/drawing/2014/main" id="{055B903E-79BC-4D81-97E9-AF629A4EB267}"/>
              </a:ext>
            </a:extLst>
          </p:cNvPr>
          <p:cNvPicPr>
            <a:picLocks noChangeAspect="1"/>
          </p:cNvPicPr>
          <p:nvPr/>
        </p:nvPicPr>
        <p:blipFill>
          <a:blip r:embed="rId4"/>
          <a:stretch>
            <a:fillRect/>
          </a:stretch>
        </p:blipFill>
        <p:spPr>
          <a:xfrm>
            <a:off x="9058313" y="1353397"/>
            <a:ext cx="2486489" cy="3446585"/>
          </a:xfrm>
          <a:prstGeom prst="rect">
            <a:avLst/>
          </a:prstGeom>
        </p:spPr>
      </p:pic>
      <p:pic>
        <p:nvPicPr>
          <p:cNvPr id="7" name="그림 6">
            <a:extLst>
              <a:ext uri="{FF2B5EF4-FFF2-40B4-BE49-F238E27FC236}">
                <a16:creationId xmlns:a16="http://schemas.microsoft.com/office/drawing/2014/main" id="{5B27921B-9804-40B5-87EB-F0BDC6B1D48E}"/>
              </a:ext>
            </a:extLst>
          </p:cNvPr>
          <p:cNvPicPr>
            <a:picLocks noChangeAspect="1"/>
          </p:cNvPicPr>
          <p:nvPr/>
        </p:nvPicPr>
        <p:blipFill>
          <a:blip r:embed="rId5"/>
          <a:stretch>
            <a:fillRect/>
          </a:stretch>
        </p:blipFill>
        <p:spPr>
          <a:xfrm>
            <a:off x="179043" y="1743036"/>
            <a:ext cx="7839868" cy="4915655"/>
          </a:xfrm>
          <a:prstGeom prst="rect">
            <a:avLst/>
          </a:prstGeom>
        </p:spPr>
      </p:pic>
      <p:sp>
        <p:nvSpPr>
          <p:cNvPr id="29" name="TextBox 28">
            <a:extLst>
              <a:ext uri="{FF2B5EF4-FFF2-40B4-BE49-F238E27FC236}">
                <a16:creationId xmlns:a16="http://schemas.microsoft.com/office/drawing/2014/main" id="{4ED2CFFD-CDC3-4823-8DFA-8C41F4319104}"/>
              </a:ext>
            </a:extLst>
          </p:cNvPr>
          <p:cNvSpPr txBox="1"/>
          <p:nvPr/>
        </p:nvSpPr>
        <p:spPr>
          <a:xfrm>
            <a:off x="587375" y="4358742"/>
            <a:ext cx="7167440" cy="584775"/>
          </a:xfrm>
          <a:prstGeom prst="rect">
            <a:avLst/>
          </a:prstGeom>
          <a:noFill/>
          <a:ln w="38100">
            <a:solidFill>
              <a:srgbClr val="FFFF00"/>
            </a:solidFill>
            <a:prstDash val="sysDot"/>
          </a:ln>
          <a:effectLst>
            <a:glow rad="63500">
              <a:schemeClr val="accent6">
                <a:satMod val="175000"/>
                <a:alpha val="40000"/>
              </a:schemeClr>
            </a:glow>
          </a:effectLst>
        </p:spPr>
        <p:txBody>
          <a:bodyPr wrap="square" rtlCol="0">
            <a:spAutoFit/>
          </a:bodyPr>
          <a:lstStyle/>
          <a:p>
            <a:endParaRPr lang="en-US" altLang="ko-KR" sz="1600" dirty="0"/>
          </a:p>
          <a:p>
            <a:endParaRPr lang="en-US" altLang="ko-KR" sz="1600" dirty="0"/>
          </a:p>
        </p:txBody>
      </p:sp>
      <p:sp>
        <p:nvSpPr>
          <p:cNvPr id="2" name="직사각형 7">
            <a:extLst>
              <a:ext uri="{FF2B5EF4-FFF2-40B4-BE49-F238E27FC236}">
                <a16:creationId xmlns:a16="http://schemas.microsoft.com/office/drawing/2014/main" id="{7BF4A49D-6A37-A245-6CFE-5F8FA9C21DFD}"/>
              </a:ext>
            </a:extLst>
          </p:cNvPr>
          <p:cNvSpPr/>
          <p:nvPr/>
        </p:nvSpPr>
        <p:spPr>
          <a:xfrm>
            <a:off x="6095997" y="1167079"/>
            <a:ext cx="5313263" cy="48474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050" dirty="0"/>
              <a:t>WB-ROK follows general official guidelines of the applications. </a:t>
            </a:r>
          </a:p>
          <a:p>
            <a:pPr marL="171450" indent="-171450">
              <a:buFont typeface="Arial" panose="020B0604020202020204" pitchFamily="34" charset="0"/>
              <a:buChar char="•"/>
            </a:pPr>
            <a:r>
              <a:rPr lang="en-US" sz="1050" dirty="0"/>
              <a:t>However, WB-ROK Scholarship specific information can be updated at the end-Feb / early March </a:t>
            </a:r>
            <a:endParaRPr lang="en-US" altLang="ko-KR" sz="1050" dirty="0">
              <a:ln>
                <a:solidFill>
                  <a:srgbClr val="F9F9FA">
                    <a:alpha val="0"/>
                  </a:srgbClr>
                </a:solidFill>
              </a:ln>
              <a:latin typeface="Noto Sans CJK KR Regular" panose="020B0500000000000000" pitchFamily="34" charset="-127"/>
              <a:ea typeface="Noto Sans CJK KR Regular" panose="020B0500000000000000" pitchFamily="34" charset="-127"/>
            </a:endParaRPr>
          </a:p>
        </p:txBody>
      </p:sp>
    </p:spTree>
    <p:extLst>
      <p:ext uri="{BB962C8B-B14F-4D97-AF65-F5344CB8AC3E}">
        <p14:creationId xmlns:p14="http://schemas.microsoft.com/office/powerpoint/2010/main" val="1894238303"/>
      </p:ext>
    </p:extLst>
  </p:cSld>
  <p:clrMapOvr>
    <a:masterClrMapping/>
  </p:clrMapOvr>
  <p:transition advClick="0"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A3F6E-B593-B519-02F1-4AC5F83CA09D}"/>
            </a:ext>
          </a:extLst>
        </p:cNvPr>
        <p:cNvGrpSpPr/>
        <p:nvPr/>
      </p:nvGrpSpPr>
      <p:grpSpPr>
        <a:xfrm>
          <a:off x="0" y="0"/>
          <a:ext cx="0" cy="0"/>
          <a:chOff x="0" y="0"/>
          <a:chExt cx="0" cy="0"/>
        </a:xfrm>
      </p:grpSpPr>
      <p:sp>
        <p:nvSpPr>
          <p:cNvPr id="6" name="직사각형 5">
            <a:extLst>
              <a:ext uri="{FF2B5EF4-FFF2-40B4-BE49-F238E27FC236}">
                <a16:creationId xmlns:a16="http://schemas.microsoft.com/office/drawing/2014/main" id="{69C62BA4-86E4-49F7-6BFC-34B7DEB127FC}"/>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627795F5-FD52-D98E-8602-AB415FDE674A}"/>
              </a:ext>
            </a:extLst>
          </p:cNvPr>
          <p:cNvSpPr txBox="1"/>
          <p:nvPr/>
        </p:nvSpPr>
        <p:spPr>
          <a:xfrm>
            <a:off x="587375" y="418331"/>
            <a:ext cx="3237296"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Information Session </a:t>
            </a:r>
          </a:p>
        </p:txBody>
      </p:sp>
      <p:grpSp>
        <p:nvGrpSpPr>
          <p:cNvPr id="10" name="그룹 9">
            <a:extLst>
              <a:ext uri="{FF2B5EF4-FFF2-40B4-BE49-F238E27FC236}">
                <a16:creationId xmlns:a16="http://schemas.microsoft.com/office/drawing/2014/main" id="{9A2CD04F-3E7F-D69A-ED0D-9B19960E1E87}"/>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51657622-1D20-87A9-38E1-B50531A65C02}"/>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E0155D5-59F8-F493-4ECE-E2AFA153A475}"/>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4C94950C-EBCC-7EAB-5001-1608FCB0511C}"/>
              </a:ext>
            </a:extLst>
          </p:cNvPr>
          <p:cNvSpPr txBox="1"/>
          <p:nvPr/>
        </p:nvSpPr>
        <p:spPr>
          <a:xfrm>
            <a:off x="10520248" y="261316"/>
            <a:ext cx="1355179"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WB-ROK Program</a:t>
            </a:r>
          </a:p>
        </p:txBody>
      </p:sp>
      <p:grpSp>
        <p:nvGrpSpPr>
          <p:cNvPr id="24" name="그룹 23">
            <a:extLst>
              <a:ext uri="{FF2B5EF4-FFF2-40B4-BE49-F238E27FC236}">
                <a16:creationId xmlns:a16="http://schemas.microsoft.com/office/drawing/2014/main" id="{BABDAD17-8C89-618E-04A8-DF0E2B53FDC8}"/>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C9E0FBF8-AF4C-813C-E115-0FB439ED7839}"/>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8E1CAC90-C340-0E90-86E8-2EEF158B7A04}"/>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3AC3CFB4-A5F0-1DFB-5AD0-0EEB418CE7F7}"/>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74D3C2B5-9B67-C7C1-D84E-967AE1B83FED}"/>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모서리가 둥근 직사각형 123">
            <a:extLst>
              <a:ext uri="{FF2B5EF4-FFF2-40B4-BE49-F238E27FC236}">
                <a16:creationId xmlns:a16="http://schemas.microsoft.com/office/drawing/2014/main" id="{CC977A54-21AF-2081-C0E0-A4D3CFFC5040}"/>
              </a:ext>
            </a:extLst>
          </p:cNvPr>
          <p:cNvSpPr/>
          <p:nvPr/>
        </p:nvSpPr>
        <p:spPr>
          <a:xfrm>
            <a:off x="1445342" y="1239809"/>
            <a:ext cx="9074905" cy="5199860"/>
          </a:xfrm>
          <a:prstGeom prst="roundRect">
            <a:avLst/>
          </a:prstGeom>
          <a:solidFill>
            <a:srgbClr val="C6A4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For </a:t>
            </a:r>
            <a:r>
              <a:rPr lang="en-US" altLang="ko-KR" sz="2000" b="1" dirty="0">
                <a:solidFill>
                  <a:srgbClr val="274555"/>
                </a:solidFill>
                <a:effectLst>
                  <a:outerShdw blurRad="38100" dist="38100" dir="2700000" algn="tl">
                    <a:srgbClr val="000000">
                      <a:alpha val="43137"/>
                    </a:srgbClr>
                  </a:outerShdw>
                </a:effectLst>
                <a:ea typeface="KoPub돋움체 Bold" panose="02020603020101020101" pitchFamily="18" charset="-127"/>
              </a:rPr>
              <a:t>more information, please register for an information session at </a:t>
            </a:r>
            <a:r>
              <a:rPr lang="en-US" sz="2000" b="1" dirty="0">
                <a:solidFill>
                  <a:srgbClr val="274555"/>
                </a:solidFill>
                <a:effectLst>
                  <a:outerShdw blurRad="38100" dist="38100" dir="2700000" algn="tl">
                    <a:srgbClr val="000000">
                      <a:alpha val="43137"/>
                    </a:srgbClr>
                  </a:outerShdw>
                </a:effectLst>
                <a:ea typeface="KoPub돋움체 Bold" panose="02020603020101020101" pitchFamily="18" charset="-127"/>
              </a:rPr>
              <a:t>8am Coordinated Universal Time (UTC) (= 5pm in Korea)</a:t>
            </a:r>
          </a:p>
          <a:p>
            <a:pPr algn="ctr"/>
            <a:r>
              <a:rPr lang="en-US" altLang="ko-KR" sz="2000" b="1" dirty="0">
                <a:solidFill>
                  <a:srgbClr val="274555"/>
                </a:solidFill>
                <a:effectLst>
                  <a:outerShdw blurRad="38100" dist="38100" dir="2700000" algn="tl">
                    <a:srgbClr val="000000">
                      <a:alpha val="43137"/>
                    </a:srgbClr>
                  </a:outerShdw>
                </a:effectLst>
                <a:ea typeface="KoPub돋움체 Bold" panose="02020603020101020101" pitchFamily="18" charset="-127"/>
              </a:rPr>
              <a:t>on </a:t>
            </a:r>
            <a:r>
              <a:rPr lang="en-US" altLang="ko-KR" sz="2000" b="1" dirty="0">
                <a:solidFill>
                  <a:srgbClr val="FF0000"/>
                </a:solidFill>
                <a:effectLst>
                  <a:outerShdw blurRad="38100" dist="38100" dir="2700000" algn="tl">
                    <a:srgbClr val="000000">
                      <a:alpha val="43137"/>
                    </a:srgbClr>
                  </a:outerShdw>
                </a:effectLst>
                <a:ea typeface="KoPub돋움체 Bold" panose="02020603020101020101" pitchFamily="18" charset="-127"/>
              </a:rPr>
              <a:t>Friday, March 7, 2025</a:t>
            </a:r>
          </a:p>
          <a:p>
            <a:pPr algn="ctr"/>
            <a:r>
              <a:rPr lang="en-US" sz="2000" b="1" dirty="0">
                <a:solidFill>
                  <a:srgbClr val="274555"/>
                </a:solidFill>
                <a:effectLst>
                  <a:outerShdw blurRad="38100" dist="38100" dir="2700000" algn="tl">
                    <a:srgbClr val="000000">
                      <a:alpha val="43137"/>
                    </a:srgbClr>
                  </a:outerShdw>
                </a:effectLst>
                <a:ea typeface="KoPub돋움체 Bold" panose="02020603020101020101" pitchFamily="18" charset="-127"/>
              </a:rPr>
              <a:t> </a:t>
            </a:r>
            <a:endParaRPr lang="en-US" altLang="ko-KR" sz="2000" b="1" dirty="0">
              <a:solidFill>
                <a:srgbClr val="274555"/>
              </a:solidFill>
              <a:effectLst>
                <a:outerShdw blurRad="38100" dist="38100" dir="2700000" algn="tl">
                  <a:srgbClr val="000000">
                    <a:alpha val="43137"/>
                  </a:srgbClr>
                </a:outerShdw>
              </a:effectLst>
              <a:ea typeface="KoPub돋움체 Bold" panose="02020603020101020101" pitchFamily="18" charset="-127"/>
            </a:endParaRPr>
          </a:p>
          <a:p>
            <a:pPr algn="ctr" fontAlgn="base">
              <a:spcAft>
                <a:spcPts val="900"/>
              </a:spcAft>
            </a:pPr>
            <a:br>
              <a:rPr lang="en-US" sz="2000" b="1" dirty="0">
                <a:solidFill>
                  <a:srgbClr val="242424"/>
                </a:solidFill>
                <a:latin typeface="inherit"/>
              </a:rPr>
            </a:br>
            <a:r>
              <a:rPr lang="en-US" sz="2000" b="1" dirty="0">
                <a:solidFill>
                  <a:srgbClr val="242424"/>
                </a:solidFill>
                <a:latin typeface="inherit"/>
              </a:rPr>
              <a:t>Please register in advance to attend the meeting on Zoom </a:t>
            </a:r>
            <a:r>
              <a:rPr lang="en-US" sz="2000" b="0" i="0" dirty="0">
                <a:solidFill>
                  <a:srgbClr val="242424"/>
                </a:solidFill>
                <a:effectLst/>
                <a:latin typeface="Segoe UI" panose="020B0502040204020203" pitchFamily="34" charset="0"/>
              </a:rPr>
              <a:t> </a:t>
            </a:r>
          </a:p>
          <a:p>
            <a:pPr algn="ctr" fontAlgn="base">
              <a:spcAft>
                <a:spcPts val="900"/>
              </a:spcAft>
            </a:pPr>
            <a:r>
              <a:rPr lang="en-US" sz="2000" b="1" i="0" u="sng" dirty="0">
                <a:solidFill>
                  <a:srgbClr val="5B5FC7"/>
                </a:solidFill>
                <a:effectLst/>
                <a:latin typeface="inherit"/>
              </a:rPr>
              <a:t>https://renu.zoom.us/meeting/register/UTSAchrrRDm0u64FW8QbEQ</a:t>
            </a:r>
            <a:endParaRPr lang="ko-KR" altLang="en-US" sz="2000" b="1" dirty="0">
              <a:solidFill>
                <a:srgbClr val="274555"/>
              </a:solidFill>
              <a:effectLst>
                <a:outerShdw blurRad="38100" dist="38100" dir="2700000" algn="tl">
                  <a:srgbClr val="000000">
                    <a:alpha val="43137"/>
                  </a:srgbClr>
                </a:outerShdw>
              </a:effectLst>
              <a:ea typeface="KoPub돋움체 Bold" panose="02020603020101020101" pitchFamily="18" charset="-127"/>
            </a:endParaRPr>
          </a:p>
        </p:txBody>
      </p:sp>
    </p:spTree>
    <p:extLst>
      <p:ext uri="{BB962C8B-B14F-4D97-AF65-F5344CB8AC3E}">
        <p14:creationId xmlns:p14="http://schemas.microsoft.com/office/powerpoint/2010/main" val="3674560704"/>
      </p:ext>
    </p:extLst>
  </p:cSld>
  <p:clrMapOvr>
    <a:masterClrMapping/>
  </p:clrMapOvr>
  <p:transition advClick="0"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193567"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Contact Information</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520248" y="261316"/>
            <a:ext cx="1355179"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WB-ROK Program</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모서리가 둥근 직사각형 123">
            <a:extLst>
              <a:ext uri="{FF2B5EF4-FFF2-40B4-BE49-F238E27FC236}">
                <a16:creationId xmlns:a16="http://schemas.microsoft.com/office/drawing/2014/main" id="{2102F54E-747E-491A-A8F1-736D2BC3A149}"/>
              </a:ext>
            </a:extLst>
          </p:cNvPr>
          <p:cNvSpPr/>
          <p:nvPr/>
        </p:nvSpPr>
        <p:spPr>
          <a:xfrm>
            <a:off x="2297627" y="2105907"/>
            <a:ext cx="6201700" cy="644416"/>
          </a:xfrm>
          <a:prstGeom prst="roundRect">
            <a:avLst/>
          </a:prstGeom>
          <a:solidFill>
            <a:srgbClr val="C6A4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https://www.studyinkorea.go.kr</a:t>
            </a:r>
          </a:p>
          <a:p>
            <a:pPr algn="ctr"/>
            <a:r>
              <a:rPr lang="en-US" altLang="ko-KR"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(K-Scholarship - GKS Notice)</a:t>
            </a:r>
            <a:endParaRPr lang="ko-KR" altLang="en-US"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endParaRPr>
          </a:p>
        </p:txBody>
      </p:sp>
      <p:sp>
        <p:nvSpPr>
          <p:cNvPr id="21" name="모서리가 둥근 직사각형 123">
            <a:extLst>
              <a:ext uri="{FF2B5EF4-FFF2-40B4-BE49-F238E27FC236}">
                <a16:creationId xmlns:a16="http://schemas.microsoft.com/office/drawing/2014/main" id="{4EC552F6-CBCA-4826-94E2-9301F4B798A1}"/>
              </a:ext>
            </a:extLst>
          </p:cNvPr>
          <p:cNvSpPr/>
          <p:nvPr/>
        </p:nvSpPr>
        <p:spPr>
          <a:xfrm>
            <a:off x="2298636" y="3124200"/>
            <a:ext cx="6201700" cy="1207984"/>
          </a:xfrm>
          <a:prstGeom prst="roundRect">
            <a:avLst/>
          </a:prstGeom>
          <a:solidFill>
            <a:srgbClr val="C6A4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Inquiries regarding requirements/documents/eligibility: </a:t>
            </a:r>
          </a:p>
          <a:p>
            <a:pPr algn="ctr"/>
            <a:r>
              <a:rPr lang="en-US" altLang="ko-KR" sz="2000"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gksniied@korea.kr</a:t>
            </a:r>
            <a:endParaRPr lang="ko-KR" altLang="en-US" sz="2000"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endParaRPr>
          </a:p>
        </p:txBody>
      </p:sp>
      <p:sp>
        <p:nvSpPr>
          <p:cNvPr id="2" name="모서리가 둥근 직사각형 123">
            <a:extLst>
              <a:ext uri="{FF2B5EF4-FFF2-40B4-BE49-F238E27FC236}">
                <a16:creationId xmlns:a16="http://schemas.microsoft.com/office/drawing/2014/main" id="{2EF9F837-DBB3-92CD-9EE8-177C09DC317A}"/>
              </a:ext>
            </a:extLst>
          </p:cNvPr>
          <p:cNvSpPr/>
          <p:nvPr/>
        </p:nvSpPr>
        <p:spPr>
          <a:xfrm>
            <a:off x="2297627" y="4705730"/>
            <a:ext cx="6201700" cy="1207984"/>
          </a:xfrm>
          <a:prstGeom prst="roundRect">
            <a:avLst/>
          </a:prstGeom>
          <a:solidFill>
            <a:srgbClr val="C6A4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Inquiries regarding WB-ROK Scholarship - recommendation letter &amp; procedure:</a:t>
            </a:r>
            <a:endParaRPr lang="en-US" altLang="ko-KR" sz="2000" b="1" dirty="0">
              <a:solidFill>
                <a:srgbClr val="274555"/>
              </a:solidFill>
              <a:effectLst>
                <a:outerShdw blurRad="38100" dist="38100" dir="2700000" algn="tl">
                  <a:srgbClr val="000000">
                    <a:alpha val="43137"/>
                  </a:srgbClr>
                </a:outerShdw>
              </a:effectLst>
              <a:highlight>
                <a:srgbClr val="FFFF00"/>
              </a:highlight>
              <a:latin typeface="KoPub돋움체 Bold" panose="02020603020101020101" pitchFamily="18" charset="-127"/>
              <a:ea typeface="KoPub돋움체 Bold" panose="02020603020101020101" pitchFamily="18" charset="-127"/>
            </a:endParaRPr>
          </a:p>
          <a:p>
            <a:pPr algn="ctr"/>
            <a:r>
              <a:rPr lang="en-US" altLang="ko-KR" sz="2000" dirty="0">
                <a:solidFill>
                  <a:srgbClr val="274555"/>
                </a:solidFill>
                <a:effectLst>
                  <a:outerShdw blurRad="38100" dist="38100" dir="2700000" algn="tl">
                    <a:srgbClr val="000000">
                      <a:alpha val="43137"/>
                    </a:srgbClr>
                  </a:outerShdw>
                </a:effectLst>
                <a:latin typeface="KoPub돋움체 Bold" panose="02020603020101020101" pitchFamily="18" charset="-127"/>
                <a:ea typeface="KoPub돋움체 Bold" panose="02020603020101020101" pitchFamily="18" charset="-127"/>
              </a:rPr>
              <a:t>gkim3@worldbank.org</a:t>
            </a:r>
          </a:p>
        </p:txBody>
      </p:sp>
    </p:spTree>
    <p:extLst>
      <p:ext uri="{BB962C8B-B14F-4D97-AF65-F5344CB8AC3E}">
        <p14:creationId xmlns:p14="http://schemas.microsoft.com/office/powerpoint/2010/main" val="482501405"/>
      </p:ext>
    </p:extLst>
  </p:cSld>
  <p:clrMapOvr>
    <a:masterClrMapping/>
  </p:clrMapOvr>
  <p:transition advClick="0"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4423968"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Application Procedure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835013" y="261316"/>
            <a:ext cx="381002"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4" name="Content Placeholder 2">
            <a:extLst>
              <a:ext uri="{FF2B5EF4-FFF2-40B4-BE49-F238E27FC236}">
                <a16:creationId xmlns:a16="http://schemas.microsoft.com/office/drawing/2014/main" id="{7C800DC1-F029-42FD-960B-5A752D64DEEC}"/>
              </a:ext>
            </a:extLst>
          </p:cNvPr>
          <p:cNvSpPr txBox="1">
            <a:spLocks/>
          </p:cNvSpPr>
          <p:nvPr/>
        </p:nvSpPr>
        <p:spPr>
          <a:xfrm>
            <a:off x="838199" y="1365477"/>
            <a:ext cx="10886439" cy="4938608"/>
          </a:xfrm>
          <a:prstGeom prst="rect">
            <a:avLst/>
          </a:prstGeom>
        </p:spPr>
        <p:txBody>
          <a:bodyPr vert="horz" lIns="91440" tIns="45721" rIns="91440" bIns="45721" rtlCol="0" anchor="t">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ont Heavy DEMO" panose="00000A00000000000000"/>
              </a:rPr>
              <a:t>Can the applicant apply to multiple universities? </a:t>
            </a: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Applicants can only apply to one university and one department. If an applicant is found to have applied to more than two universities, their scholarship will be cancelled.</a:t>
            </a:r>
          </a:p>
          <a:p>
            <a:r>
              <a:rPr lang="en-US" altLang="ko-KR" b="1" dirty="0">
                <a:solidFill>
                  <a:schemeClr val="tx1">
                    <a:lumMod val="85000"/>
                    <a:lumOff val="15000"/>
                  </a:schemeClr>
                </a:solidFill>
                <a:latin typeface="Mont Heavy DEMO" panose="00000A00000000000000"/>
                <a:ea typeface="맑은 고딕"/>
              </a:rPr>
              <a:t>When is the deadline for the application?</a:t>
            </a: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Each University has a different application period. </a:t>
            </a:r>
            <a:br>
              <a:rPr lang="en-US" altLang="ko-KR" dirty="0">
                <a:solidFill>
                  <a:schemeClr val="tx1">
                    <a:lumMod val="85000"/>
                    <a:lumOff val="15000"/>
                  </a:schemeClr>
                </a:solidFill>
                <a:latin typeface="Mont Heavy DEMO" panose="00000A00000000000000"/>
                <a:ea typeface="맑은 고딕"/>
              </a:rPr>
            </a:br>
            <a:r>
              <a:rPr lang="en-US" altLang="ko-KR" dirty="0">
                <a:solidFill>
                  <a:schemeClr val="tx1">
                    <a:lumMod val="85000"/>
                    <a:lumOff val="15000"/>
                  </a:schemeClr>
                </a:solidFill>
                <a:latin typeface="Mont Heavy DEMO" panose="00000A00000000000000"/>
                <a:ea typeface="맑은 고딕"/>
              </a:rPr>
              <a:t>Please check the website of each university.</a:t>
            </a:r>
          </a:p>
          <a:p>
            <a:r>
              <a:rPr lang="en-US" altLang="ko-KR" b="1" dirty="0">
                <a:solidFill>
                  <a:schemeClr val="tx1">
                    <a:lumMod val="85000"/>
                    <a:lumOff val="15000"/>
                  </a:schemeClr>
                </a:solidFill>
                <a:latin typeface="Mont Heavy DEMO" panose="00000A00000000000000"/>
                <a:ea typeface="맑은 고딕"/>
              </a:rPr>
              <a:t>May the applicant submit their application to WB?</a:t>
            </a: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No. Applicants must submit their application documents directly to the </a:t>
            </a:r>
            <a:r>
              <a:rPr lang="en-US" altLang="ko-KR" b="1" dirty="0">
                <a:solidFill>
                  <a:schemeClr val="tx1">
                    <a:lumMod val="85000"/>
                    <a:lumOff val="15000"/>
                  </a:schemeClr>
                </a:solidFill>
                <a:latin typeface="Mont Heavy DEMO" panose="00000A00000000000000"/>
                <a:ea typeface="맑은 고딕"/>
              </a:rPr>
              <a:t>university</a:t>
            </a:r>
            <a:r>
              <a:rPr lang="en-US" altLang="ko-KR" dirty="0">
                <a:solidFill>
                  <a:schemeClr val="tx1">
                    <a:lumMod val="85000"/>
                    <a:lumOff val="15000"/>
                  </a:schemeClr>
                </a:solidFill>
                <a:latin typeface="Mont Heavy DEMO" panose="00000A00000000000000"/>
                <a:ea typeface="맑은 고딕"/>
              </a:rPr>
              <a:t> they are applying. Submission to WB or KMOE/NIIED will not be accepted. Any documents mistakenly sent to WB/KMOE/NIIED will be excluded from the screening and will not be returned.</a:t>
            </a:r>
          </a:p>
        </p:txBody>
      </p:sp>
    </p:spTree>
    <p:extLst>
      <p:ext uri="{BB962C8B-B14F-4D97-AF65-F5344CB8AC3E}">
        <p14:creationId xmlns:p14="http://schemas.microsoft.com/office/powerpoint/2010/main" val="2671063936"/>
      </p:ext>
    </p:extLst>
  </p:cSld>
  <p:clrMapOvr>
    <a:masterClrMapping/>
  </p:clrMapOvr>
  <p:transition advClick="0"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4423968"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Application Procedure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687767" y="261316"/>
            <a:ext cx="440313"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5" name="Content Placeholder 2">
            <a:extLst>
              <a:ext uri="{FF2B5EF4-FFF2-40B4-BE49-F238E27FC236}">
                <a16:creationId xmlns:a16="http://schemas.microsoft.com/office/drawing/2014/main" id="{7594D451-3EE9-4265-B511-23A4DE3275E9}"/>
              </a:ext>
            </a:extLst>
          </p:cNvPr>
          <p:cNvSpPr txBox="1">
            <a:spLocks/>
          </p:cNvSpPr>
          <p:nvPr/>
        </p:nvSpPr>
        <p:spPr>
          <a:xfrm>
            <a:off x="671151" y="1524016"/>
            <a:ext cx="10855959" cy="4541904"/>
          </a:xfrm>
          <a:prstGeom prst="rect">
            <a:avLst/>
          </a:prstGeom>
        </p:spPr>
        <p:txBody>
          <a:bodyPr vert="horz" lIns="91440" tIns="45721" rIns="91440" bIns="45721" rtlCol="0" anchor="t">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schemeClr val="tx1">
                    <a:lumMod val="85000"/>
                    <a:lumOff val="15000"/>
                  </a:schemeClr>
                </a:solidFill>
                <a:latin typeface="Mont Heavy DEMO" panose="00000A00000000000000"/>
              </a:rPr>
              <a:t>I’m expected to graduate from my current degree program in May of 2025. Am I eligible to apply for this program? </a:t>
            </a:r>
            <a:endParaRPr lang="en-US" sz="2400" dirty="0">
              <a:solidFill>
                <a:schemeClr val="tx1">
                  <a:lumMod val="85000"/>
                  <a:lumOff val="15000"/>
                </a:schemeClr>
              </a:solidFill>
              <a:latin typeface="Mont Heavy DEMO" panose="00000A00000000000000"/>
            </a:endParaRPr>
          </a:p>
          <a:p>
            <a:pPr lvl="1">
              <a:buFont typeface="Calibri" panose="020B0604020202020204" pitchFamily="34" charset="0"/>
              <a:buChar char="-"/>
            </a:pPr>
            <a:r>
              <a:rPr lang="en-US" altLang="ko-KR" sz="2000" dirty="0">
                <a:solidFill>
                  <a:schemeClr val="tx1">
                    <a:lumMod val="85000"/>
                    <a:lumOff val="15000"/>
                  </a:schemeClr>
                </a:solidFill>
                <a:latin typeface="Mont Heavy DEMO" panose="00000A00000000000000"/>
                <a:ea typeface="맑은 고딕"/>
              </a:rPr>
              <a:t>Yes. Applicants who are expected to graduate by July 31st, 2025 can also apply for the program with a certificate of expected graduation. Such applicants must submit their official graduation certificate (or diploma) and final academic transcript to GKS Center, NIIED by July 31st, 2025. Failure to do so will result in the cancellation of your acceptance.</a:t>
            </a:r>
          </a:p>
          <a:p>
            <a:r>
              <a:rPr lang="en-US" sz="2400" b="1" dirty="0">
                <a:solidFill>
                  <a:schemeClr val="tx1">
                    <a:lumMod val="85000"/>
                    <a:lumOff val="15000"/>
                  </a:schemeClr>
                </a:solidFill>
                <a:latin typeface="Mont Heavy DEMO" panose="00000A00000000000000"/>
                <a:ea typeface="맑은 고딕"/>
              </a:rPr>
              <a:t>I have a master’s degree. Can I apply for a master’s degree program in a different major? Which degree certificate should I submit?</a:t>
            </a:r>
            <a:endParaRPr lang="en-US" sz="2400" dirty="0">
              <a:solidFill>
                <a:schemeClr val="tx1">
                  <a:lumMod val="85000"/>
                  <a:lumOff val="15000"/>
                </a:schemeClr>
              </a:solidFill>
              <a:latin typeface="Mont Heavy DEMO" panose="00000A00000000000000"/>
              <a:ea typeface="맑은 고딕"/>
            </a:endParaRPr>
          </a:p>
          <a:p>
            <a:pPr lvl="1">
              <a:buFont typeface="Calibri,Sans-Serif" panose="020B0604020202020204" pitchFamily="34" charset="0"/>
              <a:buChar char="-"/>
            </a:pPr>
            <a:r>
              <a:rPr lang="en-US" sz="2000" dirty="0">
                <a:solidFill>
                  <a:schemeClr val="tx1">
                    <a:lumMod val="85000"/>
                    <a:lumOff val="15000"/>
                  </a:schemeClr>
                </a:solidFill>
                <a:latin typeface="Mont Heavy DEMO" panose="00000A00000000000000"/>
                <a:ea typeface="맑은 고딕"/>
              </a:rPr>
              <a:t>You can apply for a master's program while holding another master's degree. If you are applying to a master’s degree program, you should submit a degree certificate and academic transcript of your bachelor's degree. In this case, your CGPA of your bachelor’s degree should meet the grade requirement in the application guidelines. Providing your master’s degree certificate and academic transcript is optional.</a:t>
            </a:r>
            <a:endParaRPr lang="en-US" altLang="ko-KR" sz="2000" dirty="0">
              <a:solidFill>
                <a:schemeClr val="tx1">
                  <a:lumMod val="85000"/>
                  <a:lumOff val="15000"/>
                </a:schemeClr>
              </a:solidFill>
              <a:latin typeface="Mont Heavy DEMO" panose="00000A00000000000000"/>
              <a:ea typeface="맑은 고딕"/>
            </a:endParaRPr>
          </a:p>
        </p:txBody>
      </p:sp>
    </p:spTree>
    <p:extLst>
      <p:ext uri="{BB962C8B-B14F-4D97-AF65-F5344CB8AC3E}">
        <p14:creationId xmlns:p14="http://schemas.microsoft.com/office/powerpoint/2010/main" val="1150629605"/>
      </p:ext>
    </p:extLst>
  </p:cSld>
  <p:clrMapOvr>
    <a:masterClrMapping/>
  </p:clrMapOvr>
  <p:transition advClick="0"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F383B1D0-9989-CDD5-3791-01D176D9AA8B}"/>
              </a:ext>
            </a:extLst>
          </p:cNvPr>
          <p:cNvPicPr>
            <a:picLocks noChangeAspect="1"/>
          </p:cNvPicPr>
          <p:nvPr/>
        </p:nvPicPr>
        <p:blipFill>
          <a:blip r:embed="rId3">
            <a:extLst>
              <a:ext uri="{28A0092B-C50C-407E-A947-70E740481C1C}">
                <a14:useLocalDpi xmlns:a14="http://schemas.microsoft.com/office/drawing/2010/main" val="0"/>
              </a:ext>
            </a:extLst>
          </a:blip>
          <a:srcRect l="2777"/>
          <a:stretch/>
        </p:blipFill>
        <p:spPr>
          <a:xfrm>
            <a:off x="5458058" y="0"/>
            <a:ext cx="6733941" cy="6858000"/>
          </a:xfrm>
          <a:custGeom>
            <a:avLst/>
            <a:gdLst>
              <a:gd name="connsiteX0" fmla="*/ 1481552 w 6733941"/>
              <a:gd name="connsiteY0" fmla="*/ 0 h 6858000"/>
              <a:gd name="connsiteX1" fmla="*/ 6733941 w 6733941"/>
              <a:gd name="connsiteY1" fmla="*/ 0 h 6858000"/>
              <a:gd name="connsiteX2" fmla="*/ 6733941 w 6733941"/>
              <a:gd name="connsiteY2" fmla="*/ 6858000 h 6858000"/>
              <a:gd name="connsiteX3" fmla="*/ 0 w 67339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3941" h="6858000">
                <a:moveTo>
                  <a:pt x="1481552" y="0"/>
                </a:moveTo>
                <a:lnTo>
                  <a:pt x="6733941" y="0"/>
                </a:lnTo>
                <a:lnTo>
                  <a:pt x="6733941" y="6858000"/>
                </a:lnTo>
                <a:lnTo>
                  <a:pt x="0" y="6858000"/>
                </a:lnTo>
                <a:close/>
              </a:path>
            </a:pathLst>
          </a:custGeom>
        </p:spPr>
      </p:pic>
      <p:pic>
        <p:nvPicPr>
          <p:cNvPr id="16" name="그림 15">
            <a:extLst>
              <a:ext uri="{FF2B5EF4-FFF2-40B4-BE49-F238E27FC236}">
                <a16:creationId xmlns:a16="http://schemas.microsoft.com/office/drawing/2014/main" id="{070AD15B-110F-17BB-960C-25F656925E1D}"/>
              </a:ext>
            </a:extLst>
          </p:cNvPr>
          <p:cNvPicPr>
            <a:picLocks noChangeAspect="1"/>
          </p:cNvPicPr>
          <p:nvPr/>
        </p:nvPicPr>
        <p:blipFill rotWithShape="1">
          <a:blip r:embed="rId4">
            <a:extLst>
              <a:ext uri="{28A0092B-C50C-407E-A947-70E740481C1C}">
                <a14:useLocalDpi xmlns:a14="http://schemas.microsoft.com/office/drawing/2010/main" val="0"/>
              </a:ext>
            </a:extLst>
          </a:blip>
          <a:srcRect l="4086" b="4085"/>
          <a:stretch/>
        </p:blipFill>
        <p:spPr>
          <a:xfrm>
            <a:off x="0" y="0"/>
            <a:ext cx="6926270" cy="6858000"/>
          </a:xfrm>
          <a:prstGeom prst="rect">
            <a:avLst/>
          </a:prstGeom>
        </p:spPr>
      </p:pic>
      <p:cxnSp>
        <p:nvCxnSpPr>
          <p:cNvPr id="54" name="직선 연결선 53">
            <a:extLst>
              <a:ext uri="{FF2B5EF4-FFF2-40B4-BE49-F238E27FC236}">
                <a16:creationId xmlns:a16="http://schemas.microsoft.com/office/drawing/2014/main" id="{9C527A2C-1C4A-E6DA-2194-B0B2EC339F09}"/>
              </a:ext>
            </a:extLst>
          </p:cNvPr>
          <p:cNvCxnSpPr>
            <a:cxnSpLocks/>
          </p:cNvCxnSpPr>
          <p:nvPr/>
        </p:nvCxnSpPr>
        <p:spPr>
          <a:xfrm flipV="1">
            <a:off x="5470525" y="63500"/>
            <a:ext cx="1427038" cy="67945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252942"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WB-ROK</a:t>
            </a:r>
            <a:r>
              <a:rPr lang="ko-KR" altLang="en-US" sz="2800" b="1" dirty="0">
                <a:ln>
                  <a:solidFill>
                    <a:srgbClr val="F9F9FA">
                      <a:alpha val="0"/>
                    </a:srgbClr>
                  </a:solidFill>
                </a:ln>
                <a:solidFill>
                  <a:schemeClr val="tx1">
                    <a:lumMod val="85000"/>
                    <a:lumOff val="15000"/>
                  </a:schemeClr>
                </a:solidFill>
                <a:latin typeface="Mont Heavy DEMO" panose="00000A00000000000000" pitchFamily="50" charset="0"/>
              </a:rPr>
              <a:t> </a:t>
            </a:r>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Scholarship</a:t>
            </a:r>
          </a:p>
        </p:txBody>
      </p:sp>
      <p:grpSp>
        <p:nvGrpSpPr>
          <p:cNvPr id="5" name="그룹 4">
            <a:extLst>
              <a:ext uri="{FF2B5EF4-FFF2-40B4-BE49-F238E27FC236}">
                <a16:creationId xmlns:a16="http://schemas.microsoft.com/office/drawing/2014/main" id="{1E49BE6C-5421-1FC1-E47B-E70FD067BC4D}"/>
              </a:ext>
            </a:extLst>
          </p:cNvPr>
          <p:cNvGrpSpPr/>
          <p:nvPr/>
        </p:nvGrpSpPr>
        <p:grpSpPr>
          <a:xfrm>
            <a:off x="9699324" y="120075"/>
            <a:ext cx="2492672" cy="441900"/>
            <a:chOff x="6802768" y="2477023"/>
            <a:chExt cx="1850693" cy="328090"/>
          </a:xfrm>
          <a:solidFill>
            <a:srgbClr val="2874C0"/>
          </a:solidFill>
        </p:grpSpPr>
        <p:sp>
          <p:nvSpPr>
            <p:cNvPr id="10" name="자유형 175">
              <a:extLst>
                <a:ext uri="{FF2B5EF4-FFF2-40B4-BE49-F238E27FC236}">
                  <a16:creationId xmlns:a16="http://schemas.microsoft.com/office/drawing/2014/main" id="{BFA276DC-7097-0CBC-48D0-C72BBE7A1A09}"/>
                </a:ext>
              </a:extLst>
            </p:cNvPr>
            <p:cNvSpPr>
              <a:spLocks/>
            </p:cNvSpPr>
            <p:nvPr/>
          </p:nvSpPr>
          <p:spPr bwMode="auto">
            <a:xfrm rot="10800000" flipV="1">
              <a:off x="6802768"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1" name="자유형 176">
              <a:extLst>
                <a:ext uri="{FF2B5EF4-FFF2-40B4-BE49-F238E27FC236}">
                  <a16:creationId xmlns:a16="http://schemas.microsoft.com/office/drawing/2014/main" id="{5ED5D1DC-B02B-3711-CD9A-F2779169E660}"/>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12" name="TextBox 11">
            <a:extLst>
              <a:ext uri="{FF2B5EF4-FFF2-40B4-BE49-F238E27FC236}">
                <a16:creationId xmlns:a16="http://schemas.microsoft.com/office/drawing/2014/main" id="{0FD56485-77B8-9EF1-D8E0-1366DAAC214E}"/>
              </a:ext>
            </a:extLst>
          </p:cNvPr>
          <p:cNvSpPr txBox="1"/>
          <p:nvPr/>
        </p:nvSpPr>
        <p:spPr>
          <a:xfrm>
            <a:off x="10004742" y="261316"/>
            <a:ext cx="2116863"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Overview of the scholarship</a:t>
            </a:r>
          </a:p>
        </p:txBody>
      </p:sp>
      <p:grpSp>
        <p:nvGrpSpPr>
          <p:cNvPr id="23" name="그룹 22">
            <a:extLst>
              <a:ext uri="{FF2B5EF4-FFF2-40B4-BE49-F238E27FC236}">
                <a16:creationId xmlns:a16="http://schemas.microsoft.com/office/drawing/2014/main" id="{745A7E89-A23C-B93D-A76E-AC729AE6FD75}"/>
              </a:ext>
            </a:extLst>
          </p:cNvPr>
          <p:cNvGrpSpPr/>
          <p:nvPr/>
        </p:nvGrpSpPr>
        <p:grpSpPr>
          <a:xfrm>
            <a:off x="11344854" y="143432"/>
            <a:ext cx="530573" cy="64406"/>
            <a:chOff x="11318022" y="143432"/>
            <a:chExt cx="530573" cy="64406"/>
          </a:xfrm>
        </p:grpSpPr>
        <p:sp>
          <p:nvSpPr>
            <p:cNvPr id="24" name="타원 23">
              <a:extLst>
                <a:ext uri="{FF2B5EF4-FFF2-40B4-BE49-F238E27FC236}">
                  <a16:creationId xmlns:a16="http://schemas.microsoft.com/office/drawing/2014/main" id="{15E7E627-3B7A-1BC1-19B9-7E130AFA5F18}"/>
                </a:ext>
              </a:extLst>
            </p:cNvPr>
            <p:cNvSpPr/>
            <p:nvPr/>
          </p:nvSpPr>
          <p:spPr>
            <a:xfrm>
              <a:off x="11318022"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CBEC8D3B-A4FE-96EB-0A9A-27E9E966DDC6}"/>
                </a:ext>
              </a:extLst>
            </p:cNvPr>
            <p:cNvSpPr/>
            <p:nvPr/>
          </p:nvSpPr>
          <p:spPr>
            <a:xfrm>
              <a:off x="11473411"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1AD76449-96CF-5475-8489-2160FF8D7453}"/>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96366227-1AF1-FBC3-4FF4-105ADF01966B}"/>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직사각형 7">
            <a:extLst>
              <a:ext uri="{FF2B5EF4-FFF2-40B4-BE49-F238E27FC236}">
                <a16:creationId xmlns:a16="http://schemas.microsoft.com/office/drawing/2014/main" id="{E48C521C-8061-FBEB-F439-1C7CEE7AA3C0}"/>
              </a:ext>
            </a:extLst>
          </p:cNvPr>
          <p:cNvSpPr/>
          <p:nvPr/>
        </p:nvSpPr>
        <p:spPr>
          <a:xfrm>
            <a:off x="633041" y="1749455"/>
            <a:ext cx="5619295" cy="1315745"/>
          </a:xfrm>
          <a:prstGeom prst="rect">
            <a:avLst/>
          </a:prstGeom>
          <a:noFill/>
        </p:spPr>
        <p:txBody>
          <a:bodyPr wrap="none" rtlCol="0">
            <a:spAutoFit/>
          </a:bodyPr>
          <a:lstStyle/>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Based upon an LOI between WB and ROK Signed </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In Feb 2025, the ROK government scholarships, </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Global Korea Scholarship(GKS), were extended to </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WB’s Partner Universities.</a:t>
            </a:r>
          </a:p>
        </p:txBody>
      </p:sp>
      <p:sp>
        <p:nvSpPr>
          <p:cNvPr id="17" name="직사각형 7">
            <a:extLst>
              <a:ext uri="{FF2B5EF4-FFF2-40B4-BE49-F238E27FC236}">
                <a16:creationId xmlns:a16="http://schemas.microsoft.com/office/drawing/2014/main" id="{8D171602-B7D0-8AB1-760E-BEDA43C83918}"/>
              </a:ext>
            </a:extLst>
          </p:cNvPr>
          <p:cNvSpPr/>
          <p:nvPr/>
        </p:nvSpPr>
        <p:spPr>
          <a:xfrm>
            <a:off x="6372913" y="5245002"/>
            <a:ext cx="5612306" cy="1315745"/>
          </a:xfrm>
          <a:prstGeom prst="rect">
            <a:avLst/>
          </a:prstGeom>
          <a:noFill/>
        </p:spPr>
        <p:txBody>
          <a:bodyPr wrap="none" rtlCol="0">
            <a:spAutoFit/>
          </a:bodyPr>
          <a:lstStyle/>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To support inclusive and innovative development in</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Higher education by enhancing inter-university </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Cooperation and expanding opportunities for </a:t>
            </a:r>
          </a:p>
          <a:p>
            <a:pPr>
              <a:spcBef>
                <a:spcPts val="300"/>
              </a:spcBef>
            </a:pPr>
            <a:r>
              <a:rPr lang="en-US" altLang="ko-KR" dirty="0">
                <a:ln>
                  <a:solidFill>
                    <a:srgbClr val="F9F9FA">
                      <a:alpha val="0"/>
                    </a:srgbClr>
                  </a:solidFill>
                </a:ln>
                <a:solidFill>
                  <a:schemeClr val="tx1">
                    <a:lumMod val="85000"/>
                    <a:lumOff val="15000"/>
                  </a:schemeClr>
                </a:solidFill>
                <a:effectLst>
                  <a:glow rad="127000">
                    <a:schemeClr val="bg1"/>
                  </a:glow>
                </a:effectLst>
                <a:latin typeface="Noto Sans CJK KR Medium" panose="020B0600000000000000" pitchFamily="34" charset="-127"/>
                <a:ea typeface="Noto Sans CJK KR Medium" panose="020B0600000000000000" pitchFamily="34" charset="-127"/>
              </a:rPr>
              <a:t>students in higher education institutions</a:t>
            </a:r>
          </a:p>
        </p:txBody>
      </p:sp>
      <p:cxnSp>
        <p:nvCxnSpPr>
          <p:cNvPr id="15" name="직선 연결선 14">
            <a:extLst>
              <a:ext uri="{FF2B5EF4-FFF2-40B4-BE49-F238E27FC236}">
                <a16:creationId xmlns:a16="http://schemas.microsoft.com/office/drawing/2014/main" id="{B53A4440-0A38-045D-3928-F6BE1F805A5B}"/>
              </a:ext>
            </a:extLst>
          </p:cNvPr>
          <p:cNvCxnSpPr>
            <a:cxnSpLocks/>
          </p:cNvCxnSpPr>
          <p:nvPr/>
        </p:nvCxnSpPr>
        <p:spPr>
          <a:xfrm>
            <a:off x="716970" y="1708049"/>
            <a:ext cx="361246" cy="0"/>
          </a:xfrm>
          <a:prstGeom prst="line">
            <a:avLst/>
          </a:prstGeom>
          <a:ln w="15875">
            <a:solidFill>
              <a:srgbClr val="357CC2"/>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4BF252B-8479-602A-9335-65BD2311AE8C}"/>
              </a:ext>
            </a:extLst>
          </p:cNvPr>
          <p:cNvCxnSpPr>
            <a:cxnSpLocks/>
          </p:cNvCxnSpPr>
          <p:nvPr/>
        </p:nvCxnSpPr>
        <p:spPr>
          <a:xfrm>
            <a:off x="6464349" y="5170605"/>
            <a:ext cx="359370" cy="0"/>
          </a:xfrm>
          <a:prstGeom prst="line">
            <a:avLst/>
          </a:prstGeom>
          <a:ln w="15875">
            <a:solidFill>
              <a:srgbClr val="289CC0"/>
            </a:solidFill>
          </a:ln>
        </p:spPr>
        <p:style>
          <a:lnRef idx="1">
            <a:schemeClr val="accent1"/>
          </a:lnRef>
          <a:fillRef idx="0">
            <a:schemeClr val="accent1"/>
          </a:fillRef>
          <a:effectRef idx="0">
            <a:schemeClr val="accent1"/>
          </a:effectRef>
          <a:fontRef idx="minor">
            <a:schemeClr val="tx1"/>
          </a:fontRef>
        </p:style>
      </p:cxnSp>
      <p:grpSp>
        <p:nvGrpSpPr>
          <p:cNvPr id="21" name="Group 4">
            <a:extLst>
              <a:ext uri="{FF2B5EF4-FFF2-40B4-BE49-F238E27FC236}">
                <a16:creationId xmlns:a16="http://schemas.microsoft.com/office/drawing/2014/main" id="{C0E1FB53-7990-A9C7-F23F-7D3CBC55ED27}"/>
              </a:ext>
            </a:extLst>
          </p:cNvPr>
          <p:cNvGrpSpPr>
            <a:grpSpLocks noChangeAspect="1"/>
          </p:cNvGrpSpPr>
          <p:nvPr/>
        </p:nvGrpSpPr>
        <p:grpSpPr bwMode="auto">
          <a:xfrm>
            <a:off x="698209" y="1187031"/>
            <a:ext cx="424168" cy="409871"/>
            <a:chOff x="619" y="783"/>
            <a:chExt cx="445" cy="430"/>
          </a:xfrm>
          <a:solidFill>
            <a:srgbClr val="2874C0"/>
          </a:solidFill>
        </p:grpSpPr>
        <p:sp>
          <p:nvSpPr>
            <p:cNvPr id="28" name="Rectangle 5">
              <a:extLst>
                <a:ext uri="{FF2B5EF4-FFF2-40B4-BE49-F238E27FC236}">
                  <a16:creationId xmlns:a16="http://schemas.microsoft.com/office/drawing/2014/main" id="{D44B4902-8CF2-C31D-6904-35C9A67EAC6B}"/>
                </a:ext>
              </a:extLst>
            </p:cNvPr>
            <p:cNvSpPr>
              <a:spLocks noChangeArrowheads="1"/>
            </p:cNvSpPr>
            <p:nvPr/>
          </p:nvSpPr>
          <p:spPr bwMode="auto">
            <a:xfrm>
              <a:off x="758" y="964"/>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9" name="Rectangle 6">
              <a:extLst>
                <a:ext uri="{FF2B5EF4-FFF2-40B4-BE49-F238E27FC236}">
                  <a16:creationId xmlns:a16="http://schemas.microsoft.com/office/drawing/2014/main" id="{7BAB6FA6-4269-917D-F13B-8B89662872EE}"/>
                </a:ext>
              </a:extLst>
            </p:cNvPr>
            <p:cNvSpPr>
              <a:spLocks noChangeArrowheads="1"/>
            </p:cNvSpPr>
            <p:nvPr/>
          </p:nvSpPr>
          <p:spPr bwMode="auto">
            <a:xfrm>
              <a:off x="826" y="964"/>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Rectangle 7">
              <a:extLst>
                <a:ext uri="{FF2B5EF4-FFF2-40B4-BE49-F238E27FC236}">
                  <a16:creationId xmlns:a16="http://schemas.microsoft.com/office/drawing/2014/main" id="{D98B60BC-555E-121B-0D8D-9B46C4FDAE38}"/>
                </a:ext>
              </a:extLst>
            </p:cNvPr>
            <p:cNvSpPr>
              <a:spLocks noChangeArrowheads="1"/>
            </p:cNvSpPr>
            <p:nvPr/>
          </p:nvSpPr>
          <p:spPr bwMode="auto">
            <a:xfrm>
              <a:off x="893" y="964"/>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Rectangle 8">
              <a:extLst>
                <a:ext uri="{FF2B5EF4-FFF2-40B4-BE49-F238E27FC236}">
                  <a16:creationId xmlns:a16="http://schemas.microsoft.com/office/drawing/2014/main" id="{C0731D18-B6CC-EA3A-FF09-83053A1B88CD}"/>
                </a:ext>
              </a:extLst>
            </p:cNvPr>
            <p:cNvSpPr>
              <a:spLocks noChangeArrowheads="1"/>
            </p:cNvSpPr>
            <p:nvPr/>
          </p:nvSpPr>
          <p:spPr bwMode="auto">
            <a:xfrm>
              <a:off x="758" y="1041"/>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Rectangle 9">
              <a:extLst>
                <a:ext uri="{FF2B5EF4-FFF2-40B4-BE49-F238E27FC236}">
                  <a16:creationId xmlns:a16="http://schemas.microsoft.com/office/drawing/2014/main" id="{F0B134BD-56C3-224A-C560-00623A6E4E0F}"/>
                </a:ext>
              </a:extLst>
            </p:cNvPr>
            <p:cNvSpPr>
              <a:spLocks noChangeArrowheads="1"/>
            </p:cNvSpPr>
            <p:nvPr/>
          </p:nvSpPr>
          <p:spPr bwMode="auto">
            <a:xfrm>
              <a:off x="826" y="1041"/>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Rectangle 10">
              <a:extLst>
                <a:ext uri="{FF2B5EF4-FFF2-40B4-BE49-F238E27FC236}">
                  <a16:creationId xmlns:a16="http://schemas.microsoft.com/office/drawing/2014/main" id="{D9FB7B76-78F6-CC04-76D6-B0A98B68407D}"/>
                </a:ext>
              </a:extLst>
            </p:cNvPr>
            <p:cNvSpPr>
              <a:spLocks noChangeArrowheads="1"/>
            </p:cNvSpPr>
            <p:nvPr/>
          </p:nvSpPr>
          <p:spPr bwMode="auto">
            <a:xfrm>
              <a:off x="893" y="1041"/>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Freeform 11">
              <a:extLst>
                <a:ext uri="{FF2B5EF4-FFF2-40B4-BE49-F238E27FC236}">
                  <a16:creationId xmlns:a16="http://schemas.microsoft.com/office/drawing/2014/main" id="{59BE9CE6-A460-7ED9-439C-B73371E09710}"/>
                </a:ext>
              </a:extLst>
            </p:cNvPr>
            <p:cNvSpPr>
              <a:spLocks noEditPoints="1"/>
            </p:cNvSpPr>
            <p:nvPr/>
          </p:nvSpPr>
          <p:spPr bwMode="auto">
            <a:xfrm>
              <a:off x="619" y="783"/>
              <a:ext cx="445" cy="430"/>
            </a:xfrm>
            <a:custGeom>
              <a:avLst/>
              <a:gdLst>
                <a:gd name="T0" fmla="*/ 155 w 185"/>
                <a:gd name="T1" fmla="*/ 105 h 178"/>
                <a:gd name="T2" fmla="*/ 162 w 185"/>
                <a:gd name="T3" fmla="*/ 87 h 178"/>
                <a:gd name="T4" fmla="*/ 166 w 185"/>
                <a:gd name="T5" fmla="*/ 80 h 178"/>
                <a:gd name="T6" fmla="*/ 96 w 185"/>
                <a:gd name="T7" fmla="*/ 27 h 178"/>
                <a:gd name="T8" fmla="*/ 92 w 185"/>
                <a:gd name="T9" fmla="*/ 0 h 178"/>
                <a:gd name="T10" fmla="*/ 53 w 185"/>
                <a:gd name="T11" fmla="*/ 4 h 178"/>
                <a:gd name="T12" fmla="*/ 57 w 185"/>
                <a:gd name="T13" fmla="*/ 31 h 178"/>
                <a:gd name="T14" fmla="*/ 87 w 185"/>
                <a:gd name="T15" fmla="*/ 43 h 178"/>
                <a:gd name="T16" fmla="*/ 17 w 185"/>
                <a:gd name="T17" fmla="*/ 86 h 178"/>
                <a:gd name="T18" fmla="*/ 23 w 185"/>
                <a:gd name="T19" fmla="*/ 87 h 178"/>
                <a:gd name="T20" fmla="*/ 30 w 185"/>
                <a:gd name="T21" fmla="*/ 105 h 178"/>
                <a:gd name="T22" fmla="*/ 0 w 185"/>
                <a:gd name="T23" fmla="*/ 109 h 178"/>
                <a:gd name="T24" fmla="*/ 4 w 185"/>
                <a:gd name="T25" fmla="*/ 178 h 178"/>
                <a:gd name="T26" fmla="*/ 34 w 185"/>
                <a:gd name="T27" fmla="*/ 178 h 178"/>
                <a:gd name="T28" fmla="*/ 150 w 185"/>
                <a:gd name="T29" fmla="*/ 178 h 178"/>
                <a:gd name="T30" fmla="*/ 180 w 185"/>
                <a:gd name="T31" fmla="*/ 178 h 178"/>
                <a:gd name="T32" fmla="*/ 185 w 185"/>
                <a:gd name="T33" fmla="*/ 109 h 178"/>
                <a:gd name="T34" fmla="*/ 62 w 185"/>
                <a:gd name="T35" fmla="*/ 22 h 178"/>
                <a:gd name="T36" fmla="*/ 87 w 185"/>
                <a:gd name="T37" fmla="*/ 8 h 178"/>
                <a:gd name="T38" fmla="*/ 62 w 185"/>
                <a:gd name="T39" fmla="*/ 22 h 178"/>
                <a:gd name="T40" fmla="*/ 8 w 185"/>
                <a:gd name="T41" fmla="*/ 170 h 178"/>
                <a:gd name="T42" fmla="*/ 30 w 185"/>
                <a:gd name="T43" fmla="*/ 114 h 178"/>
                <a:gd name="T44" fmla="*/ 39 w 185"/>
                <a:gd name="T45" fmla="*/ 79 h 178"/>
                <a:gd name="T46" fmla="*/ 93 w 185"/>
                <a:gd name="T47" fmla="*/ 50 h 178"/>
                <a:gd name="T48" fmla="*/ 146 w 185"/>
                <a:gd name="T49" fmla="*/ 80 h 178"/>
                <a:gd name="T50" fmla="*/ 146 w 185"/>
                <a:gd name="T51" fmla="*/ 109 h 178"/>
                <a:gd name="T52" fmla="*/ 108 w 185"/>
                <a:gd name="T53" fmla="*/ 170 h 178"/>
                <a:gd name="T54" fmla="*/ 104 w 185"/>
                <a:gd name="T55" fmla="*/ 139 h 178"/>
                <a:gd name="T56" fmla="*/ 76 w 185"/>
                <a:gd name="T57" fmla="*/ 144 h 178"/>
                <a:gd name="T58" fmla="*/ 39 w 185"/>
                <a:gd name="T59" fmla="*/ 170 h 178"/>
                <a:gd name="T60" fmla="*/ 100 w 185"/>
                <a:gd name="T61" fmla="*/ 170 h 178"/>
                <a:gd name="T62" fmla="*/ 85 w 185"/>
                <a:gd name="T63" fmla="*/ 148 h 178"/>
                <a:gd name="T64" fmla="*/ 100 w 185"/>
                <a:gd name="T65" fmla="*/ 170 h 178"/>
                <a:gd name="T66" fmla="*/ 155 w 185"/>
                <a:gd name="T67" fmla="*/ 170 h 178"/>
                <a:gd name="T68" fmla="*/ 176 w 185"/>
                <a:gd name="T69" fmla="*/ 11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78">
                  <a:moveTo>
                    <a:pt x="180" y="105"/>
                  </a:moveTo>
                  <a:cubicBezTo>
                    <a:pt x="155" y="105"/>
                    <a:pt x="155" y="105"/>
                    <a:pt x="155" y="105"/>
                  </a:cubicBezTo>
                  <a:cubicBezTo>
                    <a:pt x="155" y="84"/>
                    <a:pt x="155" y="84"/>
                    <a:pt x="155" y="84"/>
                  </a:cubicBezTo>
                  <a:cubicBezTo>
                    <a:pt x="162" y="87"/>
                    <a:pt x="162" y="87"/>
                    <a:pt x="162" y="87"/>
                  </a:cubicBezTo>
                  <a:cubicBezTo>
                    <a:pt x="164" y="89"/>
                    <a:pt x="166" y="88"/>
                    <a:pt x="168" y="86"/>
                  </a:cubicBezTo>
                  <a:cubicBezTo>
                    <a:pt x="169" y="83"/>
                    <a:pt x="168" y="81"/>
                    <a:pt x="166" y="80"/>
                  </a:cubicBezTo>
                  <a:cubicBezTo>
                    <a:pt x="96" y="42"/>
                    <a:pt x="96" y="42"/>
                    <a:pt x="96" y="42"/>
                  </a:cubicBezTo>
                  <a:cubicBezTo>
                    <a:pt x="96" y="27"/>
                    <a:pt x="96" y="27"/>
                    <a:pt x="96" y="27"/>
                  </a:cubicBezTo>
                  <a:cubicBezTo>
                    <a:pt x="96" y="4"/>
                    <a:pt x="96" y="4"/>
                    <a:pt x="96" y="4"/>
                  </a:cubicBezTo>
                  <a:cubicBezTo>
                    <a:pt x="96" y="2"/>
                    <a:pt x="94" y="0"/>
                    <a:pt x="92" y="0"/>
                  </a:cubicBezTo>
                  <a:cubicBezTo>
                    <a:pt x="57" y="0"/>
                    <a:pt x="57" y="0"/>
                    <a:pt x="57" y="0"/>
                  </a:cubicBezTo>
                  <a:cubicBezTo>
                    <a:pt x="55" y="0"/>
                    <a:pt x="53" y="2"/>
                    <a:pt x="53" y="4"/>
                  </a:cubicBezTo>
                  <a:cubicBezTo>
                    <a:pt x="53" y="27"/>
                    <a:pt x="53" y="27"/>
                    <a:pt x="53" y="27"/>
                  </a:cubicBezTo>
                  <a:cubicBezTo>
                    <a:pt x="53" y="29"/>
                    <a:pt x="55" y="31"/>
                    <a:pt x="57" y="31"/>
                  </a:cubicBezTo>
                  <a:cubicBezTo>
                    <a:pt x="87" y="31"/>
                    <a:pt x="87" y="31"/>
                    <a:pt x="87" y="31"/>
                  </a:cubicBezTo>
                  <a:cubicBezTo>
                    <a:pt x="87" y="43"/>
                    <a:pt x="87" y="43"/>
                    <a:pt x="87" y="43"/>
                  </a:cubicBezTo>
                  <a:cubicBezTo>
                    <a:pt x="19" y="80"/>
                    <a:pt x="19" y="80"/>
                    <a:pt x="19" y="80"/>
                  </a:cubicBezTo>
                  <a:cubicBezTo>
                    <a:pt x="17" y="81"/>
                    <a:pt x="16" y="83"/>
                    <a:pt x="17" y="86"/>
                  </a:cubicBezTo>
                  <a:cubicBezTo>
                    <a:pt x="18" y="87"/>
                    <a:pt x="19" y="88"/>
                    <a:pt x="21" y="88"/>
                  </a:cubicBezTo>
                  <a:cubicBezTo>
                    <a:pt x="22" y="88"/>
                    <a:pt x="22" y="88"/>
                    <a:pt x="23" y="87"/>
                  </a:cubicBezTo>
                  <a:cubicBezTo>
                    <a:pt x="30" y="84"/>
                    <a:pt x="30" y="84"/>
                    <a:pt x="30" y="84"/>
                  </a:cubicBezTo>
                  <a:cubicBezTo>
                    <a:pt x="30" y="105"/>
                    <a:pt x="30" y="105"/>
                    <a:pt x="30" y="105"/>
                  </a:cubicBezTo>
                  <a:cubicBezTo>
                    <a:pt x="4" y="105"/>
                    <a:pt x="4" y="105"/>
                    <a:pt x="4" y="105"/>
                  </a:cubicBezTo>
                  <a:cubicBezTo>
                    <a:pt x="2" y="105"/>
                    <a:pt x="0" y="107"/>
                    <a:pt x="0" y="109"/>
                  </a:cubicBezTo>
                  <a:cubicBezTo>
                    <a:pt x="0" y="174"/>
                    <a:pt x="0" y="174"/>
                    <a:pt x="0" y="174"/>
                  </a:cubicBezTo>
                  <a:cubicBezTo>
                    <a:pt x="0" y="176"/>
                    <a:pt x="2" y="178"/>
                    <a:pt x="4" y="178"/>
                  </a:cubicBezTo>
                  <a:cubicBezTo>
                    <a:pt x="34" y="178"/>
                    <a:pt x="34" y="178"/>
                    <a:pt x="34" y="178"/>
                  </a:cubicBezTo>
                  <a:cubicBezTo>
                    <a:pt x="34" y="178"/>
                    <a:pt x="34" y="178"/>
                    <a:pt x="34" y="178"/>
                  </a:cubicBezTo>
                  <a:cubicBezTo>
                    <a:pt x="34" y="178"/>
                    <a:pt x="34" y="178"/>
                    <a:pt x="34" y="178"/>
                  </a:cubicBezTo>
                  <a:cubicBezTo>
                    <a:pt x="150" y="178"/>
                    <a:pt x="150" y="178"/>
                    <a:pt x="150" y="178"/>
                  </a:cubicBezTo>
                  <a:cubicBezTo>
                    <a:pt x="150" y="178"/>
                    <a:pt x="150" y="178"/>
                    <a:pt x="150" y="178"/>
                  </a:cubicBezTo>
                  <a:cubicBezTo>
                    <a:pt x="180" y="178"/>
                    <a:pt x="180" y="178"/>
                    <a:pt x="180" y="178"/>
                  </a:cubicBezTo>
                  <a:cubicBezTo>
                    <a:pt x="183" y="178"/>
                    <a:pt x="185" y="176"/>
                    <a:pt x="185" y="174"/>
                  </a:cubicBezTo>
                  <a:cubicBezTo>
                    <a:pt x="185" y="109"/>
                    <a:pt x="185" y="109"/>
                    <a:pt x="185" y="109"/>
                  </a:cubicBezTo>
                  <a:cubicBezTo>
                    <a:pt x="185" y="107"/>
                    <a:pt x="183" y="105"/>
                    <a:pt x="180" y="105"/>
                  </a:cubicBezTo>
                  <a:close/>
                  <a:moveTo>
                    <a:pt x="62" y="22"/>
                  </a:moveTo>
                  <a:cubicBezTo>
                    <a:pt x="62" y="8"/>
                    <a:pt x="62" y="8"/>
                    <a:pt x="62" y="8"/>
                  </a:cubicBezTo>
                  <a:cubicBezTo>
                    <a:pt x="87" y="8"/>
                    <a:pt x="87" y="8"/>
                    <a:pt x="87" y="8"/>
                  </a:cubicBezTo>
                  <a:cubicBezTo>
                    <a:pt x="87" y="22"/>
                    <a:pt x="87" y="22"/>
                    <a:pt x="87" y="22"/>
                  </a:cubicBezTo>
                  <a:lnTo>
                    <a:pt x="62" y="22"/>
                  </a:lnTo>
                  <a:close/>
                  <a:moveTo>
                    <a:pt x="30" y="170"/>
                  </a:moveTo>
                  <a:cubicBezTo>
                    <a:pt x="8" y="170"/>
                    <a:pt x="8" y="170"/>
                    <a:pt x="8" y="170"/>
                  </a:cubicBezTo>
                  <a:cubicBezTo>
                    <a:pt x="8" y="114"/>
                    <a:pt x="8" y="114"/>
                    <a:pt x="8" y="114"/>
                  </a:cubicBezTo>
                  <a:cubicBezTo>
                    <a:pt x="30" y="114"/>
                    <a:pt x="30" y="114"/>
                    <a:pt x="30" y="114"/>
                  </a:cubicBezTo>
                  <a:lnTo>
                    <a:pt x="30" y="170"/>
                  </a:lnTo>
                  <a:close/>
                  <a:moveTo>
                    <a:pt x="39" y="79"/>
                  </a:moveTo>
                  <a:cubicBezTo>
                    <a:pt x="92" y="50"/>
                    <a:pt x="92" y="50"/>
                    <a:pt x="92" y="50"/>
                  </a:cubicBezTo>
                  <a:cubicBezTo>
                    <a:pt x="93" y="50"/>
                    <a:pt x="93" y="50"/>
                    <a:pt x="93" y="50"/>
                  </a:cubicBezTo>
                  <a:cubicBezTo>
                    <a:pt x="93" y="50"/>
                    <a:pt x="93" y="50"/>
                    <a:pt x="93" y="51"/>
                  </a:cubicBezTo>
                  <a:cubicBezTo>
                    <a:pt x="146" y="80"/>
                    <a:pt x="146" y="80"/>
                    <a:pt x="146" y="80"/>
                  </a:cubicBezTo>
                  <a:cubicBezTo>
                    <a:pt x="146" y="109"/>
                    <a:pt x="146" y="109"/>
                    <a:pt x="146" y="109"/>
                  </a:cubicBezTo>
                  <a:cubicBezTo>
                    <a:pt x="146" y="109"/>
                    <a:pt x="146" y="109"/>
                    <a:pt x="146" y="109"/>
                  </a:cubicBezTo>
                  <a:cubicBezTo>
                    <a:pt x="146" y="170"/>
                    <a:pt x="146" y="170"/>
                    <a:pt x="146" y="170"/>
                  </a:cubicBezTo>
                  <a:cubicBezTo>
                    <a:pt x="108" y="170"/>
                    <a:pt x="108" y="170"/>
                    <a:pt x="108" y="170"/>
                  </a:cubicBezTo>
                  <a:cubicBezTo>
                    <a:pt x="108" y="144"/>
                    <a:pt x="108" y="144"/>
                    <a:pt x="108" y="144"/>
                  </a:cubicBezTo>
                  <a:cubicBezTo>
                    <a:pt x="108" y="141"/>
                    <a:pt x="106" y="139"/>
                    <a:pt x="104" y="139"/>
                  </a:cubicBezTo>
                  <a:cubicBezTo>
                    <a:pt x="81" y="139"/>
                    <a:pt x="81" y="139"/>
                    <a:pt x="81" y="139"/>
                  </a:cubicBezTo>
                  <a:cubicBezTo>
                    <a:pt x="78" y="139"/>
                    <a:pt x="76" y="141"/>
                    <a:pt x="76" y="144"/>
                  </a:cubicBezTo>
                  <a:cubicBezTo>
                    <a:pt x="76" y="170"/>
                    <a:pt x="76" y="170"/>
                    <a:pt x="76" y="170"/>
                  </a:cubicBezTo>
                  <a:cubicBezTo>
                    <a:pt x="39" y="170"/>
                    <a:pt x="39" y="170"/>
                    <a:pt x="39" y="170"/>
                  </a:cubicBezTo>
                  <a:lnTo>
                    <a:pt x="39" y="79"/>
                  </a:lnTo>
                  <a:close/>
                  <a:moveTo>
                    <a:pt x="100" y="170"/>
                  </a:moveTo>
                  <a:cubicBezTo>
                    <a:pt x="85" y="170"/>
                    <a:pt x="85" y="170"/>
                    <a:pt x="85" y="170"/>
                  </a:cubicBezTo>
                  <a:cubicBezTo>
                    <a:pt x="85" y="148"/>
                    <a:pt x="85" y="148"/>
                    <a:pt x="85" y="148"/>
                  </a:cubicBezTo>
                  <a:cubicBezTo>
                    <a:pt x="100" y="148"/>
                    <a:pt x="100" y="148"/>
                    <a:pt x="100" y="148"/>
                  </a:cubicBezTo>
                  <a:lnTo>
                    <a:pt x="100" y="170"/>
                  </a:lnTo>
                  <a:close/>
                  <a:moveTo>
                    <a:pt x="176" y="170"/>
                  </a:moveTo>
                  <a:cubicBezTo>
                    <a:pt x="155" y="170"/>
                    <a:pt x="155" y="170"/>
                    <a:pt x="155" y="170"/>
                  </a:cubicBezTo>
                  <a:cubicBezTo>
                    <a:pt x="155" y="114"/>
                    <a:pt x="155" y="114"/>
                    <a:pt x="155" y="114"/>
                  </a:cubicBezTo>
                  <a:cubicBezTo>
                    <a:pt x="176" y="114"/>
                    <a:pt x="176" y="114"/>
                    <a:pt x="176" y="114"/>
                  </a:cubicBezTo>
                  <a:lnTo>
                    <a:pt x="176"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44" name="Freeform 15">
            <a:extLst>
              <a:ext uri="{FF2B5EF4-FFF2-40B4-BE49-F238E27FC236}">
                <a16:creationId xmlns:a16="http://schemas.microsoft.com/office/drawing/2014/main" id="{7D889CAF-E0FE-23C1-4FAF-9B754C105CD9}"/>
              </a:ext>
            </a:extLst>
          </p:cNvPr>
          <p:cNvSpPr>
            <a:spLocks noEditPoints="1"/>
          </p:cNvSpPr>
          <p:nvPr/>
        </p:nvSpPr>
        <p:spPr bwMode="auto">
          <a:xfrm>
            <a:off x="6442064" y="4613841"/>
            <a:ext cx="403939" cy="451716"/>
          </a:xfrm>
          <a:custGeom>
            <a:avLst/>
            <a:gdLst>
              <a:gd name="T0" fmla="*/ 231 w 233"/>
              <a:gd name="T1" fmla="*/ 81 h 260"/>
              <a:gd name="T2" fmla="*/ 137 w 233"/>
              <a:gd name="T3" fmla="*/ 27 h 260"/>
              <a:gd name="T4" fmla="*/ 37 w 233"/>
              <a:gd name="T5" fmla="*/ 61 h 260"/>
              <a:gd name="T6" fmla="*/ 12 w 233"/>
              <a:gd name="T7" fmla="*/ 94 h 260"/>
              <a:gd name="T8" fmla="*/ 4 w 233"/>
              <a:gd name="T9" fmla="*/ 195 h 260"/>
              <a:gd name="T10" fmla="*/ 95 w 233"/>
              <a:gd name="T11" fmla="*/ 239 h 260"/>
              <a:gd name="T12" fmla="*/ 200 w 233"/>
              <a:gd name="T13" fmla="*/ 203 h 260"/>
              <a:gd name="T14" fmla="*/ 199 w 233"/>
              <a:gd name="T15" fmla="*/ 74 h 260"/>
              <a:gd name="T16" fmla="*/ 222 w 233"/>
              <a:gd name="T17" fmla="*/ 79 h 260"/>
              <a:gd name="T18" fmla="*/ 204 w 233"/>
              <a:gd name="T19" fmla="*/ 85 h 260"/>
              <a:gd name="T20" fmla="*/ 190 w 233"/>
              <a:gd name="T21" fmla="*/ 69 h 260"/>
              <a:gd name="T22" fmla="*/ 132 w 233"/>
              <a:gd name="T23" fmla="*/ 35 h 260"/>
              <a:gd name="T24" fmla="*/ 96 w 233"/>
              <a:gd name="T25" fmla="*/ 136 h 260"/>
              <a:gd name="T26" fmla="*/ 121 w 233"/>
              <a:gd name="T27" fmla="*/ 135 h 260"/>
              <a:gd name="T28" fmla="*/ 133 w 233"/>
              <a:gd name="T29" fmla="*/ 155 h 260"/>
              <a:gd name="T30" fmla="*/ 111 w 233"/>
              <a:gd name="T31" fmla="*/ 174 h 260"/>
              <a:gd name="T32" fmla="*/ 111 w 233"/>
              <a:gd name="T33" fmla="*/ 105 h 260"/>
              <a:gd name="T34" fmla="*/ 137 w 233"/>
              <a:gd name="T35" fmla="*/ 125 h 260"/>
              <a:gd name="T36" fmla="*/ 98 w 233"/>
              <a:gd name="T37" fmla="*/ 125 h 260"/>
              <a:gd name="T38" fmla="*/ 111 w 233"/>
              <a:gd name="T39" fmla="*/ 105 h 260"/>
              <a:gd name="T40" fmla="*/ 129 w 233"/>
              <a:gd name="T41" fmla="*/ 95 h 260"/>
              <a:gd name="T42" fmla="*/ 154 w 233"/>
              <a:gd name="T43" fmla="*/ 95 h 260"/>
              <a:gd name="T44" fmla="*/ 102 w 233"/>
              <a:gd name="T45" fmla="*/ 81 h 260"/>
              <a:gd name="T46" fmla="*/ 86 w 233"/>
              <a:gd name="T47" fmla="*/ 118 h 260"/>
              <a:gd name="T48" fmla="*/ 83 w 233"/>
              <a:gd name="T49" fmla="*/ 105 h 260"/>
              <a:gd name="T50" fmla="*/ 83 w 233"/>
              <a:gd name="T51" fmla="*/ 155 h 260"/>
              <a:gd name="T52" fmla="*/ 93 w 233"/>
              <a:gd name="T53" fmla="*/ 165 h 260"/>
              <a:gd name="T54" fmla="*/ 154 w 233"/>
              <a:gd name="T55" fmla="*/ 165 h 260"/>
              <a:gd name="T56" fmla="*/ 144 w 233"/>
              <a:gd name="T57" fmla="*/ 152 h 260"/>
              <a:gd name="T58" fmla="*/ 161 w 233"/>
              <a:gd name="T59" fmla="*/ 155 h 260"/>
              <a:gd name="T60" fmla="*/ 144 w 233"/>
              <a:gd name="T61" fmla="*/ 105 h 260"/>
              <a:gd name="T62" fmla="*/ 147 w 233"/>
              <a:gd name="T63" fmla="*/ 125 h 260"/>
              <a:gd name="T64" fmla="*/ 123 w 233"/>
              <a:gd name="T65" fmla="*/ 30 h 260"/>
              <a:gd name="T66" fmla="*/ 105 w 233"/>
              <a:gd name="T67" fmla="*/ 21 h 260"/>
              <a:gd name="T68" fmla="*/ 66 w 233"/>
              <a:gd name="T69" fmla="*/ 95 h 260"/>
              <a:gd name="T70" fmla="*/ 12 w 233"/>
              <a:gd name="T71" fmla="*/ 70 h 260"/>
              <a:gd name="T72" fmla="*/ 34 w 233"/>
              <a:gd name="T73" fmla="*/ 76 h 260"/>
              <a:gd name="T74" fmla="*/ 17 w 233"/>
              <a:gd name="T75" fmla="*/ 86 h 260"/>
              <a:gd name="T76" fmla="*/ 28 w 233"/>
              <a:gd name="T77" fmla="*/ 194 h 260"/>
              <a:gd name="T78" fmla="*/ 17 w 233"/>
              <a:gd name="T79" fmla="*/ 175 h 260"/>
              <a:gd name="T80" fmla="*/ 32 w 233"/>
              <a:gd name="T81" fmla="*/ 179 h 260"/>
              <a:gd name="T82" fmla="*/ 38 w 233"/>
              <a:gd name="T83" fmla="*/ 90 h 260"/>
              <a:gd name="T84" fmla="*/ 27 w 233"/>
              <a:gd name="T85" fmla="*/ 164 h 260"/>
              <a:gd name="T86" fmla="*/ 110 w 233"/>
              <a:gd name="T87" fmla="*/ 230 h 260"/>
              <a:gd name="T88" fmla="*/ 128 w 233"/>
              <a:gd name="T89" fmla="*/ 239 h 260"/>
              <a:gd name="T90" fmla="*/ 111 w 233"/>
              <a:gd name="T91" fmla="*/ 218 h 260"/>
              <a:gd name="T92" fmla="*/ 66 w 233"/>
              <a:gd name="T93" fmla="*/ 165 h 260"/>
              <a:gd name="T94" fmla="*/ 190 w 233"/>
              <a:gd name="T95" fmla="*/ 178 h 260"/>
              <a:gd name="T96" fmla="*/ 171 w 233"/>
              <a:gd name="T97" fmla="*/ 156 h 260"/>
              <a:gd name="T98" fmla="*/ 206 w 233"/>
              <a:gd name="T99" fmla="*/ 164 h 260"/>
              <a:gd name="T100" fmla="*/ 205 w 233"/>
              <a:gd name="T101" fmla="*/ 194 h 260"/>
              <a:gd name="T102" fmla="*/ 204 w 233"/>
              <a:gd name="T103" fmla="*/ 175 h 260"/>
              <a:gd name="T104" fmla="*/ 222 w 233"/>
              <a:gd name="T105" fmla="*/ 18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3" h="260">
                <a:moveTo>
                  <a:pt x="221" y="166"/>
                </a:moveTo>
                <a:cubicBezTo>
                  <a:pt x="220" y="165"/>
                  <a:pt x="218" y="164"/>
                  <a:pt x="216" y="164"/>
                </a:cubicBezTo>
                <a:cubicBezTo>
                  <a:pt x="216" y="96"/>
                  <a:pt x="216" y="96"/>
                  <a:pt x="216" y="96"/>
                </a:cubicBezTo>
                <a:cubicBezTo>
                  <a:pt x="218" y="96"/>
                  <a:pt x="220" y="95"/>
                  <a:pt x="221" y="94"/>
                </a:cubicBezTo>
                <a:cubicBezTo>
                  <a:pt x="226" y="91"/>
                  <a:pt x="230" y="87"/>
                  <a:pt x="231" y="81"/>
                </a:cubicBezTo>
                <a:cubicBezTo>
                  <a:pt x="233" y="76"/>
                  <a:pt x="232" y="70"/>
                  <a:pt x="229" y="65"/>
                </a:cubicBezTo>
                <a:cubicBezTo>
                  <a:pt x="225" y="59"/>
                  <a:pt x="218" y="54"/>
                  <a:pt x="211" y="54"/>
                </a:cubicBezTo>
                <a:cubicBezTo>
                  <a:pt x="207" y="54"/>
                  <a:pt x="203" y="55"/>
                  <a:pt x="200" y="57"/>
                </a:cubicBezTo>
                <a:cubicBezTo>
                  <a:pt x="198" y="58"/>
                  <a:pt x="197" y="59"/>
                  <a:pt x="196" y="61"/>
                </a:cubicBezTo>
                <a:cubicBezTo>
                  <a:pt x="137" y="27"/>
                  <a:pt x="137" y="27"/>
                  <a:pt x="137" y="27"/>
                </a:cubicBezTo>
                <a:cubicBezTo>
                  <a:pt x="137" y="25"/>
                  <a:pt x="138" y="23"/>
                  <a:pt x="138" y="21"/>
                </a:cubicBezTo>
                <a:cubicBezTo>
                  <a:pt x="138" y="10"/>
                  <a:pt x="128" y="0"/>
                  <a:pt x="116" y="0"/>
                </a:cubicBezTo>
                <a:cubicBezTo>
                  <a:pt x="105" y="0"/>
                  <a:pt x="95" y="10"/>
                  <a:pt x="95" y="21"/>
                </a:cubicBezTo>
                <a:cubicBezTo>
                  <a:pt x="95" y="23"/>
                  <a:pt x="95" y="25"/>
                  <a:pt x="96" y="27"/>
                </a:cubicBezTo>
                <a:cubicBezTo>
                  <a:pt x="37" y="61"/>
                  <a:pt x="37" y="61"/>
                  <a:pt x="37" y="61"/>
                </a:cubicBezTo>
                <a:cubicBezTo>
                  <a:pt x="36" y="59"/>
                  <a:pt x="34" y="58"/>
                  <a:pt x="33" y="57"/>
                </a:cubicBezTo>
                <a:cubicBezTo>
                  <a:pt x="30" y="55"/>
                  <a:pt x="26" y="54"/>
                  <a:pt x="22" y="54"/>
                </a:cubicBezTo>
                <a:cubicBezTo>
                  <a:pt x="15" y="54"/>
                  <a:pt x="8" y="59"/>
                  <a:pt x="4" y="65"/>
                </a:cubicBezTo>
                <a:cubicBezTo>
                  <a:pt x="1" y="70"/>
                  <a:pt x="0" y="76"/>
                  <a:pt x="2" y="81"/>
                </a:cubicBezTo>
                <a:cubicBezTo>
                  <a:pt x="3" y="87"/>
                  <a:pt x="7" y="91"/>
                  <a:pt x="12" y="94"/>
                </a:cubicBezTo>
                <a:cubicBezTo>
                  <a:pt x="13" y="95"/>
                  <a:pt x="15" y="96"/>
                  <a:pt x="17" y="96"/>
                </a:cubicBezTo>
                <a:cubicBezTo>
                  <a:pt x="17" y="164"/>
                  <a:pt x="17" y="164"/>
                  <a:pt x="17" y="164"/>
                </a:cubicBezTo>
                <a:cubicBezTo>
                  <a:pt x="15" y="164"/>
                  <a:pt x="13" y="165"/>
                  <a:pt x="12" y="166"/>
                </a:cubicBezTo>
                <a:cubicBezTo>
                  <a:pt x="7" y="169"/>
                  <a:pt x="3" y="173"/>
                  <a:pt x="2" y="179"/>
                </a:cubicBezTo>
                <a:cubicBezTo>
                  <a:pt x="0" y="184"/>
                  <a:pt x="1" y="190"/>
                  <a:pt x="4" y="195"/>
                </a:cubicBezTo>
                <a:cubicBezTo>
                  <a:pt x="8" y="202"/>
                  <a:pt x="15" y="206"/>
                  <a:pt x="22" y="206"/>
                </a:cubicBezTo>
                <a:cubicBezTo>
                  <a:pt x="26" y="206"/>
                  <a:pt x="30" y="205"/>
                  <a:pt x="33" y="203"/>
                </a:cubicBezTo>
                <a:cubicBezTo>
                  <a:pt x="34" y="202"/>
                  <a:pt x="36" y="201"/>
                  <a:pt x="37" y="200"/>
                </a:cubicBezTo>
                <a:cubicBezTo>
                  <a:pt x="96" y="233"/>
                  <a:pt x="96" y="233"/>
                  <a:pt x="96" y="233"/>
                </a:cubicBezTo>
                <a:cubicBezTo>
                  <a:pt x="95" y="235"/>
                  <a:pt x="95" y="237"/>
                  <a:pt x="95" y="239"/>
                </a:cubicBezTo>
                <a:cubicBezTo>
                  <a:pt x="95" y="250"/>
                  <a:pt x="105" y="260"/>
                  <a:pt x="116" y="260"/>
                </a:cubicBezTo>
                <a:cubicBezTo>
                  <a:pt x="128" y="260"/>
                  <a:pt x="138" y="250"/>
                  <a:pt x="138" y="239"/>
                </a:cubicBezTo>
                <a:cubicBezTo>
                  <a:pt x="138" y="237"/>
                  <a:pt x="137" y="235"/>
                  <a:pt x="137" y="233"/>
                </a:cubicBezTo>
                <a:cubicBezTo>
                  <a:pt x="196" y="200"/>
                  <a:pt x="196" y="200"/>
                  <a:pt x="196" y="200"/>
                </a:cubicBezTo>
                <a:cubicBezTo>
                  <a:pt x="197" y="201"/>
                  <a:pt x="198" y="202"/>
                  <a:pt x="200" y="203"/>
                </a:cubicBezTo>
                <a:cubicBezTo>
                  <a:pt x="203" y="205"/>
                  <a:pt x="207" y="206"/>
                  <a:pt x="211" y="206"/>
                </a:cubicBezTo>
                <a:cubicBezTo>
                  <a:pt x="218" y="206"/>
                  <a:pt x="225" y="202"/>
                  <a:pt x="229" y="195"/>
                </a:cubicBezTo>
                <a:cubicBezTo>
                  <a:pt x="232" y="190"/>
                  <a:pt x="233" y="184"/>
                  <a:pt x="231" y="179"/>
                </a:cubicBezTo>
                <a:cubicBezTo>
                  <a:pt x="230" y="173"/>
                  <a:pt x="226" y="169"/>
                  <a:pt x="221" y="166"/>
                </a:cubicBezTo>
                <a:close/>
                <a:moveTo>
                  <a:pt x="199" y="74"/>
                </a:moveTo>
                <a:cubicBezTo>
                  <a:pt x="200" y="71"/>
                  <a:pt x="202" y="68"/>
                  <a:pt x="205" y="66"/>
                </a:cubicBezTo>
                <a:cubicBezTo>
                  <a:pt x="205" y="66"/>
                  <a:pt x="205" y="66"/>
                  <a:pt x="205" y="66"/>
                </a:cubicBezTo>
                <a:cubicBezTo>
                  <a:pt x="207" y="65"/>
                  <a:pt x="209" y="64"/>
                  <a:pt x="211" y="64"/>
                </a:cubicBezTo>
                <a:cubicBezTo>
                  <a:pt x="215" y="64"/>
                  <a:pt x="218" y="67"/>
                  <a:pt x="220" y="70"/>
                </a:cubicBezTo>
                <a:cubicBezTo>
                  <a:pt x="222" y="73"/>
                  <a:pt x="222" y="76"/>
                  <a:pt x="222" y="79"/>
                </a:cubicBezTo>
                <a:cubicBezTo>
                  <a:pt x="221" y="82"/>
                  <a:pt x="219" y="84"/>
                  <a:pt x="216" y="85"/>
                </a:cubicBezTo>
                <a:cubicBezTo>
                  <a:pt x="216" y="85"/>
                  <a:pt x="216" y="85"/>
                  <a:pt x="216" y="86"/>
                </a:cubicBezTo>
                <a:cubicBezTo>
                  <a:pt x="215" y="86"/>
                  <a:pt x="213" y="87"/>
                  <a:pt x="211" y="87"/>
                </a:cubicBezTo>
                <a:cubicBezTo>
                  <a:pt x="209" y="87"/>
                  <a:pt x="208" y="87"/>
                  <a:pt x="206" y="86"/>
                </a:cubicBezTo>
                <a:cubicBezTo>
                  <a:pt x="206" y="86"/>
                  <a:pt x="205" y="86"/>
                  <a:pt x="204" y="85"/>
                </a:cubicBezTo>
                <a:cubicBezTo>
                  <a:pt x="203" y="84"/>
                  <a:pt x="202" y="83"/>
                  <a:pt x="201" y="81"/>
                </a:cubicBezTo>
                <a:cubicBezTo>
                  <a:pt x="200" y="80"/>
                  <a:pt x="199" y="78"/>
                  <a:pt x="199" y="76"/>
                </a:cubicBezTo>
                <a:cubicBezTo>
                  <a:pt x="199" y="76"/>
                  <a:pt x="199" y="75"/>
                  <a:pt x="199" y="74"/>
                </a:cubicBezTo>
                <a:close/>
                <a:moveTo>
                  <a:pt x="132" y="35"/>
                </a:moveTo>
                <a:cubicBezTo>
                  <a:pt x="190" y="69"/>
                  <a:pt x="190" y="69"/>
                  <a:pt x="190" y="69"/>
                </a:cubicBezTo>
                <a:cubicBezTo>
                  <a:pt x="189" y="73"/>
                  <a:pt x="189" y="77"/>
                  <a:pt x="190" y="82"/>
                </a:cubicBezTo>
                <a:cubicBezTo>
                  <a:pt x="166" y="95"/>
                  <a:pt x="166" y="95"/>
                  <a:pt x="166" y="95"/>
                </a:cubicBezTo>
                <a:cubicBezTo>
                  <a:pt x="156" y="81"/>
                  <a:pt x="140" y="71"/>
                  <a:pt x="121" y="69"/>
                </a:cubicBezTo>
                <a:cubicBezTo>
                  <a:pt x="121" y="42"/>
                  <a:pt x="121" y="42"/>
                  <a:pt x="121" y="42"/>
                </a:cubicBezTo>
                <a:cubicBezTo>
                  <a:pt x="126" y="41"/>
                  <a:pt x="129" y="39"/>
                  <a:pt x="132" y="35"/>
                </a:cubicBezTo>
                <a:close/>
                <a:moveTo>
                  <a:pt x="121" y="155"/>
                </a:moveTo>
                <a:cubicBezTo>
                  <a:pt x="111" y="155"/>
                  <a:pt x="111" y="155"/>
                  <a:pt x="111" y="155"/>
                </a:cubicBezTo>
                <a:cubicBezTo>
                  <a:pt x="100" y="155"/>
                  <a:pt x="100" y="155"/>
                  <a:pt x="100" y="155"/>
                </a:cubicBezTo>
                <a:cubicBezTo>
                  <a:pt x="99" y="152"/>
                  <a:pt x="98" y="150"/>
                  <a:pt x="97" y="147"/>
                </a:cubicBezTo>
                <a:cubicBezTo>
                  <a:pt x="97" y="143"/>
                  <a:pt x="96" y="140"/>
                  <a:pt x="96" y="136"/>
                </a:cubicBezTo>
                <a:cubicBezTo>
                  <a:pt x="96" y="136"/>
                  <a:pt x="96" y="135"/>
                  <a:pt x="96" y="135"/>
                </a:cubicBezTo>
                <a:cubicBezTo>
                  <a:pt x="98" y="135"/>
                  <a:pt x="98" y="135"/>
                  <a:pt x="98" y="135"/>
                </a:cubicBezTo>
                <a:cubicBezTo>
                  <a:pt x="111" y="135"/>
                  <a:pt x="111" y="135"/>
                  <a:pt x="111" y="135"/>
                </a:cubicBezTo>
                <a:cubicBezTo>
                  <a:pt x="118" y="135"/>
                  <a:pt x="118" y="135"/>
                  <a:pt x="118" y="135"/>
                </a:cubicBezTo>
                <a:cubicBezTo>
                  <a:pt x="121" y="135"/>
                  <a:pt x="121" y="135"/>
                  <a:pt x="121" y="135"/>
                </a:cubicBezTo>
                <a:cubicBezTo>
                  <a:pt x="135" y="135"/>
                  <a:pt x="135" y="135"/>
                  <a:pt x="135" y="135"/>
                </a:cubicBezTo>
                <a:cubicBezTo>
                  <a:pt x="137" y="135"/>
                  <a:pt x="137" y="135"/>
                  <a:pt x="137" y="135"/>
                </a:cubicBezTo>
                <a:cubicBezTo>
                  <a:pt x="137" y="135"/>
                  <a:pt x="137" y="136"/>
                  <a:pt x="137" y="136"/>
                </a:cubicBezTo>
                <a:cubicBezTo>
                  <a:pt x="137" y="140"/>
                  <a:pt x="136" y="143"/>
                  <a:pt x="136" y="147"/>
                </a:cubicBezTo>
                <a:cubicBezTo>
                  <a:pt x="135" y="150"/>
                  <a:pt x="134" y="152"/>
                  <a:pt x="133" y="155"/>
                </a:cubicBezTo>
                <a:lnTo>
                  <a:pt x="121" y="155"/>
                </a:lnTo>
                <a:close/>
                <a:moveTo>
                  <a:pt x="129" y="165"/>
                </a:moveTo>
                <a:cubicBezTo>
                  <a:pt x="127" y="168"/>
                  <a:pt x="124" y="172"/>
                  <a:pt x="121" y="174"/>
                </a:cubicBezTo>
                <a:cubicBezTo>
                  <a:pt x="120" y="176"/>
                  <a:pt x="118" y="178"/>
                  <a:pt x="116" y="179"/>
                </a:cubicBezTo>
                <a:cubicBezTo>
                  <a:pt x="115" y="178"/>
                  <a:pt x="113" y="176"/>
                  <a:pt x="111" y="174"/>
                </a:cubicBezTo>
                <a:cubicBezTo>
                  <a:pt x="109" y="172"/>
                  <a:pt x="106" y="168"/>
                  <a:pt x="104" y="165"/>
                </a:cubicBezTo>
                <a:cubicBezTo>
                  <a:pt x="111" y="165"/>
                  <a:pt x="111" y="165"/>
                  <a:pt x="111" y="165"/>
                </a:cubicBezTo>
                <a:cubicBezTo>
                  <a:pt x="121" y="165"/>
                  <a:pt x="121" y="165"/>
                  <a:pt x="121" y="165"/>
                </a:cubicBezTo>
                <a:lnTo>
                  <a:pt x="129" y="165"/>
                </a:lnTo>
                <a:close/>
                <a:moveTo>
                  <a:pt x="111" y="105"/>
                </a:moveTo>
                <a:cubicBezTo>
                  <a:pt x="121" y="105"/>
                  <a:pt x="121" y="105"/>
                  <a:pt x="121" y="105"/>
                </a:cubicBezTo>
                <a:cubicBezTo>
                  <a:pt x="133" y="105"/>
                  <a:pt x="133" y="105"/>
                  <a:pt x="133" y="105"/>
                </a:cubicBezTo>
                <a:cubicBezTo>
                  <a:pt x="134" y="108"/>
                  <a:pt x="135" y="111"/>
                  <a:pt x="136" y="113"/>
                </a:cubicBezTo>
                <a:cubicBezTo>
                  <a:pt x="136" y="117"/>
                  <a:pt x="137" y="120"/>
                  <a:pt x="137" y="124"/>
                </a:cubicBezTo>
                <a:cubicBezTo>
                  <a:pt x="137" y="124"/>
                  <a:pt x="137" y="125"/>
                  <a:pt x="137" y="125"/>
                </a:cubicBezTo>
                <a:cubicBezTo>
                  <a:pt x="135" y="125"/>
                  <a:pt x="135" y="125"/>
                  <a:pt x="135" y="125"/>
                </a:cubicBezTo>
                <a:cubicBezTo>
                  <a:pt x="121" y="125"/>
                  <a:pt x="121" y="125"/>
                  <a:pt x="121" y="125"/>
                </a:cubicBezTo>
                <a:cubicBezTo>
                  <a:pt x="115" y="125"/>
                  <a:pt x="115" y="125"/>
                  <a:pt x="115" y="125"/>
                </a:cubicBezTo>
                <a:cubicBezTo>
                  <a:pt x="111" y="125"/>
                  <a:pt x="111" y="125"/>
                  <a:pt x="111" y="125"/>
                </a:cubicBezTo>
                <a:cubicBezTo>
                  <a:pt x="98" y="125"/>
                  <a:pt x="98" y="125"/>
                  <a:pt x="98" y="125"/>
                </a:cubicBezTo>
                <a:cubicBezTo>
                  <a:pt x="96" y="125"/>
                  <a:pt x="96" y="125"/>
                  <a:pt x="96" y="125"/>
                </a:cubicBezTo>
                <a:cubicBezTo>
                  <a:pt x="96" y="125"/>
                  <a:pt x="96" y="124"/>
                  <a:pt x="96" y="124"/>
                </a:cubicBezTo>
                <a:cubicBezTo>
                  <a:pt x="96" y="120"/>
                  <a:pt x="97" y="117"/>
                  <a:pt x="97" y="113"/>
                </a:cubicBezTo>
                <a:cubicBezTo>
                  <a:pt x="98" y="111"/>
                  <a:pt x="99" y="108"/>
                  <a:pt x="100" y="105"/>
                </a:cubicBezTo>
                <a:lnTo>
                  <a:pt x="111" y="105"/>
                </a:lnTo>
                <a:close/>
                <a:moveTo>
                  <a:pt x="104" y="95"/>
                </a:moveTo>
                <a:cubicBezTo>
                  <a:pt x="106" y="92"/>
                  <a:pt x="109" y="89"/>
                  <a:pt x="111" y="86"/>
                </a:cubicBezTo>
                <a:cubicBezTo>
                  <a:pt x="113" y="84"/>
                  <a:pt x="115" y="83"/>
                  <a:pt x="116" y="81"/>
                </a:cubicBezTo>
                <a:cubicBezTo>
                  <a:pt x="118" y="83"/>
                  <a:pt x="120" y="84"/>
                  <a:pt x="121" y="86"/>
                </a:cubicBezTo>
                <a:cubicBezTo>
                  <a:pt x="124" y="89"/>
                  <a:pt x="127" y="92"/>
                  <a:pt x="129" y="95"/>
                </a:cubicBezTo>
                <a:cubicBezTo>
                  <a:pt x="121" y="95"/>
                  <a:pt x="121" y="95"/>
                  <a:pt x="121" y="95"/>
                </a:cubicBezTo>
                <a:cubicBezTo>
                  <a:pt x="111" y="95"/>
                  <a:pt x="111" y="95"/>
                  <a:pt x="111" y="95"/>
                </a:cubicBezTo>
                <a:lnTo>
                  <a:pt x="104" y="95"/>
                </a:lnTo>
                <a:close/>
                <a:moveTo>
                  <a:pt x="131" y="81"/>
                </a:moveTo>
                <a:cubicBezTo>
                  <a:pt x="140" y="84"/>
                  <a:pt x="148" y="89"/>
                  <a:pt x="154" y="95"/>
                </a:cubicBezTo>
                <a:cubicBezTo>
                  <a:pt x="140" y="95"/>
                  <a:pt x="140" y="95"/>
                  <a:pt x="140" y="95"/>
                </a:cubicBezTo>
                <a:cubicBezTo>
                  <a:pt x="137" y="90"/>
                  <a:pt x="134" y="85"/>
                  <a:pt x="131" y="81"/>
                </a:cubicBezTo>
                <a:close/>
                <a:moveTo>
                  <a:pt x="93" y="95"/>
                </a:moveTo>
                <a:cubicBezTo>
                  <a:pt x="79" y="95"/>
                  <a:pt x="79" y="95"/>
                  <a:pt x="79" y="95"/>
                </a:cubicBezTo>
                <a:cubicBezTo>
                  <a:pt x="85" y="89"/>
                  <a:pt x="93" y="84"/>
                  <a:pt x="102" y="81"/>
                </a:cubicBezTo>
                <a:cubicBezTo>
                  <a:pt x="99" y="85"/>
                  <a:pt x="96" y="90"/>
                  <a:pt x="93" y="95"/>
                </a:cubicBezTo>
                <a:close/>
                <a:moveTo>
                  <a:pt x="83" y="105"/>
                </a:moveTo>
                <a:cubicBezTo>
                  <a:pt x="89" y="105"/>
                  <a:pt x="89" y="105"/>
                  <a:pt x="89" y="105"/>
                </a:cubicBezTo>
                <a:cubicBezTo>
                  <a:pt x="89" y="106"/>
                  <a:pt x="89" y="107"/>
                  <a:pt x="88" y="108"/>
                </a:cubicBezTo>
                <a:cubicBezTo>
                  <a:pt x="88" y="111"/>
                  <a:pt x="87" y="115"/>
                  <a:pt x="86" y="118"/>
                </a:cubicBezTo>
                <a:cubicBezTo>
                  <a:pt x="86" y="121"/>
                  <a:pt x="86" y="123"/>
                  <a:pt x="86" y="125"/>
                </a:cubicBezTo>
                <a:cubicBezTo>
                  <a:pt x="66" y="125"/>
                  <a:pt x="66" y="125"/>
                  <a:pt x="66" y="125"/>
                </a:cubicBezTo>
                <a:cubicBezTo>
                  <a:pt x="66" y="119"/>
                  <a:pt x="68" y="114"/>
                  <a:pt x="70" y="109"/>
                </a:cubicBezTo>
                <a:cubicBezTo>
                  <a:pt x="71" y="108"/>
                  <a:pt x="71" y="106"/>
                  <a:pt x="72" y="105"/>
                </a:cubicBezTo>
                <a:lnTo>
                  <a:pt x="83" y="105"/>
                </a:lnTo>
                <a:close/>
                <a:moveTo>
                  <a:pt x="86" y="135"/>
                </a:moveTo>
                <a:cubicBezTo>
                  <a:pt x="86" y="137"/>
                  <a:pt x="86" y="139"/>
                  <a:pt x="86" y="142"/>
                </a:cubicBezTo>
                <a:cubicBezTo>
                  <a:pt x="87" y="145"/>
                  <a:pt x="88" y="149"/>
                  <a:pt x="88" y="152"/>
                </a:cubicBezTo>
                <a:cubicBezTo>
                  <a:pt x="89" y="153"/>
                  <a:pt x="89" y="154"/>
                  <a:pt x="89" y="155"/>
                </a:cubicBezTo>
                <a:cubicBezTo>
                  <a:pt x="83" y="155"/>
                  <a:pt x="83" y="155"/>
                  <a:pt x="83" y="155"/>
                </a:cubicBezTo>
                <a:cubicBezTo>
                  <a:pt x="72" y="155"/>
                  <a:pt x="72" y="155"/>
                  <a:pt x="72" y="155"/>
                </a:cubicBezTo>
                <a:cubicBezTo>
                  <a:pt x="71" y="154"/>
                  <a:pt x="71" y="152"/>
                  <a:pt x="70" y="151"/>
                </a:cubicBezTo>
                <a:cubicBezTo>
                  <a:pt x="68" y="146"/>
                  <a:pt x="66" y="141"/>
                  <a:pt x="66" y="135"/>
                </a:cubicBezTo>
                <a:lnTo>
                  <a:pt x="86" y="135"/>
                </a:lnTo>
                <a:close/>
                <a:moveTo>
                  <a:pt x="93" y="165"/>
                </a:moveTo>
                <a:cubicBezTo>
                  <a:pt x="96" y="170"/>
                  <a:pt x="99" y="175"/>
                  <a:pt x="102" y="179"/>
                </a:cubicBezTo>
                <a:cubicBezTo>
                  <a:pt x="93" y="176"/>
                  <a:pt x="85" y="171"/>
                  <a:pt x="79" y="165"/>
                </a:cubicBezTo>
                <a:lnTo>
                  <a:pt x="93" y="165"/>
                </a:lnTo>
                <a:close/>
                <a:moveTo>
                  <a:pt x="140" y="165"/>
                </a:moveTo>
                <a:cubicBezTo>
                  <a:pt x="154" y="165"/>
                  <a:pt x="154" y="165"/>
                  <a:pt x="154" y="165"/>
                </a:cubicBezTo>
                <a:cubicBezTo>
                  <a:pt x="148" y="171"/>
                  <a:pt x="140" y="176"/>
                  <a:pt x="131" y="179"/>
                </a:cubicBezTo>
                <a:cubicBezTo>
                  <a:pt x="134" y="175"/>
                  <a:pt x="137" y="170"/>
                  <a:pt x="140" y="165"/>
                </a:cubicBezTo>
                <a:close/>
                <a:moveTo>
                  <a:pt x="149" y="155"/>
                </a:moveTo>
                <a:cubicBezTo>
                  <a:pt x="144" y="155"/>
                  <a:pt x="144" y="155"/>
                  <a:pt x="144" y="155"/>
                </a:cubicBezTo>
                <a:cubicBezTo>
                  <a:pt x="144" y="154"/>
                  <a:pt x="144" y="153"/>
                  <a:pt x="144" y="152"/>
                </a:cubicBezTo>
                <a:cubicBezTo>
                  <a:pt x="145" y="149"/>
                  <a:pt x="146" y="145"/>
                  <a:pt x="147" y="142"/>
                </a:cubicBezTo>
                <a:cubicBezTo>
                  <a:pt x="147" y="139"/>
                  <a:pt x="147" y="137"/>
                  <a:pt x="147" y="135"/>
                </a:cubicBezTo>
                <a:cubicBezTo>
                  <a:pt x="167" y="135"/>
                  <a:pt x="167" y="135"/>
                  <a:pt x="167" y="135"/>
                </a:cubicBezTo>
                <a:cubicBezTo>
                  <a:pt x="167" y="141"/>
                  <a:pt x="165" y="146"/>
                  <a:pt x="163" y="151"/>
                </a:cubicBezTo>
                <a:cubicBezTo>
                  <a:pt x="162" y="152"/>
                  <a:pt x="162" y="154"/>
                  <a:pt x="161" y="155"/>
                </a:cubicBezTo>
                <a:lnTo>
                  <a:pt x="149" y="155"/>
                </a:lnTo>
                <a:close/>
                <a:moveTo>
                  <a:pt x="147" y="125"/>
                </a:moveTo>
                <a:cubicBezTo>
                  <a:pt x="147" y="123"/>
                  <a:pt x="147" y="121"/>
                  <a:pt x="147" y="118"/>
                </a:cubicBezTo>
                <a:cubicBezTo>
                  <a:pt x="146" y="115"/>
                  <a:pt x="145" y="111"/>
                  <a:pt x="144" y="108"/>
                </a:cubicBezTo>
                <a:cubicBezTo>
                  <a:pt x="144" y="107"/>
                  <a:pt x="144" y="106"/>
                  <a:pt x="144" y="105"/>
                </a:cubicBezTo>
                <a:cubicBezTo>
                  <a:pt x="149" y="105"/>
                  <a:pt x="149" y="105"/>
                  <a:pt x="149" y="105"/>
                </a:cubicBezTo>
                <a:cubicBezTo>
                  <a:pt x="161" y="105"/>
                  <a:pt x="161" y="105"/>
                  <a:pt x="161" y="105"/>
                </a:cubicBezTo>
                <a:cubicBezTo>
                  <a:pt x="162" y="106"/>
                  <a:pt x="162" y="108"/>
                  <a:pt x="163" y="109"/>
                </a:cubicBezTo>
                <a:cubicBezTo>
                  <a:pt x="165" y="114"/>
                  <a:pt x="167" y="119"/>
                  <a:pt x="167" y="125"/>
                </a:cubicBezTo>
                <a:lnTo>
                  <a:pt x="147" y="125"/>
                </a:lnTo>
                <a:close/>
                <a:moveTo>
                  <a:pt x="105" y="21"/>
                </a:moveTo>
                <a:cubicBezTo>
                  <a:pt x="105" y="15"/>
                  <a:pt x="110" y="10"/>
                  <a:pt x="116" y="10"/>
                </a:cubicBezTo>
                <a:cubicBezTo>
                  <a:pt x="123" y="10"/>
                  <a:pt x="128" y="15"/>
                  <a:pt x="128" y="21"/>
                </a:cubicBezTo>
                <a:cubicBezTo>
                  <a:pt x="128" y="21"/>
                  <a:pt x="128" y="21"/>
                  <a:pt x="128" y="21"/>
                </a:cubicBezTo>
                <a:cubicBezTo>
                  <a:pt x="128" y="25"/>
                  <a:pt x="126" y="28"/>
                  <a:pt x="123" y="30"/>
                </a:cubicBezTo>
                <a:cubicBezTo>
                  <a:pt x="123" y="31"/>
                  <a:pt x="122" y="31"/>
                  <a:pt x="121" y="31"/>
                </a:cubicBezTo>
                <a:cubicBezTo>
                  <a:pt x="120" y="32"/>
                  <a:pt x="118" y="33"/>
                  <a:pt x="116" y="33"/>
                </a:cubicBezTo>
                <a:cubicBezTo>
                  <a:pt x="115" y="33"/>
                  <a:pt x="113" y="32"/>
                  <a:pt x="111" y="31"/>
                </a:cubicBezTo>
                <a:cubicBezTo>
                  <a:pt x="111" y="31"/>
                  <a:pt x="110" y="31"/>
                  <a:pt x="110" y="30"/>
                </a:cubicBezTo>
                <a:cubicBezTo>
                  <a:pt x="107" y="28"/>
                  <a:pt x="105" y="25"/>
                  <a:pt x="105" y="21"/>
                </a:cubicBezTo>
                <a:cubicBezTo>
                  <a:pt x="105" y="21"/>
                  <a:pt x="105" y="21"/>
                  <a:pt x="105" y="21"/>
                </a:cubicBezTo>
                <a:close/>
                <a:moveTo>
                  <a:pt x="101" y="35"/>
                </a:moveTo>
                <a:cubicBezTo>
                  <a:pt x="103" y="39"/>
                  <a:pt x="107" y="41"/>
                  <a:pt x="111" y="42"/>
                </a:cubicBezTo>
                <a:cubicBezTo>
                  <a:pt x="111" y="69"/>
                  <a:pt x="111" y="69"/>
                  <a:pt x="111" y="69"/>
                </a:cubicBezTo>
                <a:cubicBezTo>
                  <a:pt x="93" y="71"/>
                  <a:pt x="77" y="81"/>
                  <a:pt x="66" y="95"/>
                </a:cubicBezTo>
                <a:cubicBezTo>
                  <a:pt x="43" y="82"/>
                  <a:pt x="43" y="82"/>
                  <a:pt x="43" y="82"/>
                </a:cubicBezTo>
                <a:cubicBezTo>
                  <a:pt x="44" y="77"/>
                  <a:pt x="44" y="73"/>
                  <a:pt x="42" y="69"/>
                </a:cubicBezTo>
                <a:lnTo>
                  <a:pt x="101" y="35"/>
                </a:lnTo>
                <a:close/>
                <a:moveTo>
                  <a:pt x="11" y="79"/>
                </a:moveTo>
                <a:cubicBezTo>
                  <a:pt x="11" y="76"/>
                  <a:pt x="11" y="73"/>
                  <a:pt x="12" y="70"/>
                </a:cubicBezTo>
                <a:cubicBezTo>
                  <a:pt x="15" y="67"/>
                  <a:pt x="18" y="64"/>
                  <a:pt x="22" y="64"/>
                </a:cubicBezTo>
                <a:cubicBezTo>
                  <a:pt x="24" y="64"/>
                  <a:pt x="26" y="65"/>
                  <a:pt x="28" y="66"/>
                </a:cubicBezTo>
                <a:cubicBezTo>
                  <a:pt x="28" y="66"/>
                  <a:pt x="28" y="66"/>
                  <a:pt x="28" y="66"/>
                </a:cubicBezTo>
                <a:cubicBezTo>
                  <a:pt x="31" y="68"/>
                  <a:pt x="33" y="71"/>
                  <a:pt x="33" y="74"/>
                </a:cubicBezTo>
                <a:cubicBezTo>
                  <a:pt x="34" y="75"/>
                  <a:pt x="34" y="76"/>
                  <a:pt x="34" y="76"/>
                </a:cubicBezTo>
                <a:cubicBezTo>
                  <a:pt x="33" y="78"/>
                  <a:pt x="33" y="80"/>
                  <a:pt x="32" y="81"/>
                </a:cubicBezTo>
                <a:cubicBezTo>
                  <a:pt x="31" y="83"/>
                  <a:pt x="30" y="84"/>
                  <a:pt x="29" y="85"/>
                </a:cubicBezTo>
                <a:cubicBezTo>
                  <a:pt x="28" y="86"/>
                  <a:pt x="27" y="86"/>
                  <a:pt x="27" y="86"/>
                </a:cubicBezTo>
                <a:cubicBezTo>
                  <a:pt x="25" y="87"/>
                  <a:pt x="24" y="87"/>
                  <a:pt x="22" y="87"/>
                </a:cubicBezTo>
                <a:cubicBezTo>
                  <a:pt x="20" y="87"/>
                  <a:pt x="18" y="86"/>
                  <a:pt x="17" y="86"/>
                </a:cubicBezTo>
                <a:cubicBezTo>
                  <a:pt x="17" y="85"/>
                  <a:pt x="17" y="85"/>
                  <a:pt x="17" y="85"/>
                </a:cubicBezTo>
                <a:cubicBezTo>
                  <a:pt x="14" y="84"/>
                  <a:pt x="12" y="82"/>
                  <a:pt x="11" y="79"/>
                </a:cubicBezTo>
                <a:close/>
                <a:moveTo>
                  <a:pt x="33" y="186"/>
                </a:moveTo>
                <a:cubicBezTo>
                  <a:pt x="33" y="186"/>
                  <a:pt x="33" y="187"/>
                  <a:pt x="33" y="187"/>
                </a:cubicBezTo>
                <a:cubicBezTo>
                  <a:pt x="32" y="190"/>
                  <a:pt x="31" y="193"/>
                  <a:pt x="28" y="194"/>
                </a:cubicBezTo>
                <a:cubicBezTo>
                  <a:pt x="28" y="194"/>
                  <a:pt x="28" y="194"/>
                  <a:pt x="28" y="194"/>
                </a:cubicBezTo>
                <a:cubicBezTo>
                  <a:pt x="26" y="195"/>
                  <a:pt x="24" y="196"/>
                  <a:pt x="22" y="196"/>
                </a:cubicBezTo>
                <a:cubicBezTo>
                  <a:pt x="18" y="196"/>
                  <a:pt x="15" y="194"/>
                  <a:pt x="12" y="190"/>
                </a:cubicBezTo>
                <a:cubicBezTo>
                  <a:pt x="11" y="187"/>
                  <a:pt x="11" y="184"/>
                  <a:pt x="11" y="181"/>
                </a:cubicBezTo>
                <a:cubicBezTo>
                  <a:pt x="12" y="179"/>
                  <a:pt x="14" y="176"/>
                  <a:pt x="17" y="175"/>
                </a:cubicBezTo>
                <a:cubicBezTo>
                  <a:pt x="17" y="175"/>
                  <a:pt x="17" y="175"/>
                  <a:pt x="17" y="175"/>
                </a:cubicBezTo>
                <a:cubicBezTo>
                  <a:pt x="18" y="174"/>
                  <a:pt x="20" y="173"/>
                  <a:pt x="22" y="173"/>
                </a:cubicBezTo>
                <a:cubicBezTo>
                  <a:pt x="24" y="173"/>
                  <a:pt x="25" y="173"/>
                  <a:pt x="27" y="174"/>
                </a:cubicBezTo>
                <a:cubicBezTo>
                  <a:pt x="27" y="174"/>
                  <a:pt x="28" y="175"/>
                  <a:pt x="29" y="175"/>
                </a:cubicBezTo>
                <a:cubicBezTo>
                  <a:pt x="30" y="176"/>
                  <a:pt x="31" y="177"/>
                  <a:pt x="32" y="179"/>
                </a:cubicBezTo>
                <a:cubicBezTo>
                  <a:pt x="33" y="180"/>
                  <a:pt x="33" y="182"/>
                  <a:pt x="34" y="184"/>
                </a:cubicBezTo>
                <a:cubicBezTo>
                  <a:pt x="34" y="184"/>
                  <a:pt x="34" y="185"/>
                  <a:pt x="33" y="186"/>
                </a:cubicBezTo>
                <a:close/>
                <a:moveTo>
                  <a:pt x="27" y="164"/>
                </a:moveTo>
                <a:cubicBezTo>
                  <a:pt x="27" y="97"/>
                  <a:pt x="27" y="97"/>
                  <a:pt x="27" y="97"/>
                </a:cubicBezTo>
                <a:cubicBezTo>
                  <a:pt x="31" y="96"/>
                  <a:pt x="35" y="93"/>
                  <a:pt x="38" y="90"/>
                </a:cubicBezTo>
                <a:cubicBezTo>
                  <a:pt x="61" y="104"/>
                  <a:pt x="61" y="104"/>
                  <a:pt x="61" y="104"/>
                </a:cubicBezTo>
                <a:cubicBezTo>
                  <a:pt x="58" y="112"/>
                  <a:pt x="56" y="121"/>
                  <a:pt x="56" y="130"/>
                </a:cubicBezTo>
                <a:cubicBezTo>
                  <a:pt x="56" y="139"/>
                  <a:pt x="58" y="148"/>
                  <a:pt x="61" y="156"/>
                </a:cubicBezTo>
                <a:cubicBezTo>
                  <a:pt x="38" y="170"/>
                  <a:pt x="38" y="170"/>
                  <a:pt x="38" y="170"/>
                </a:cubicBezTo>
                <a:cubicBezTo>
                  <a:pt x="35" y="167"/>
                  <a:pt x="31" y="164"/>
                  <a:pt x="27" y="164"/>
                </a:cubicBezTo>
                <a:close/>
                <a:moveTo>
                  <a:pt x="128" y="239"/>
                </a:moveTo>
                <a:cubicBezTo>
                  <a:pt x="128" y="245"/>
                  <a:pt x="123" y="250"/>
                  <a:pt x="116" y="250"/>
                </a:cubicBezTo>
                <a:cubicBezTo>
                  <a:pt x="110" y="250"/>
                  <a:pt x="105" y="245"/>
                  <a:pt x="105" y="239"/>
                </a:cubicBezTo>
                <a:cubicBezTo>
                  <a:pt x="105" y="239"/>
                  <a:pt x="105" y="239"/>
                  <a:pt x="105" y="239"/>
                </a:cubicBezTo>
                <a:cubicBezTo>
                  <a:pt x="105" y="235"/>
                  <a:pt x="107" y="232"/>
                  <a:pt x="110" y="230"/>
                </a:cubicBezTo>
                <a:cubicBezTo>
                  <a:pt x="110" y="229"/>
                  <a:pt x="111" y="229"/>
                  <a:pt x="111" y="229"/>
                </a:cubicBezTo>
                <a:cubicBezTo>
                  <a:pt x="113" y="228"/>
                  <a:pt x="115" y="227"/>
                  <a:pt x="116" y="227"/>
                </a:cubicBezTo>
                <a:cubicBezTo>
                  <a:pt x="118" y="227"/>
                  <a:pt x="120" y="228"/>
                  <a:pt x="121" y="229"/>
                </a:cubicBezTo>
                <a:cubicBezTo>
                  <a:pt x="122" y="229"/>
                  <a:pt x="123" y="229"/>
                  <a:pt x="123" y="230"/>
                </a:cubicBezTo>
                <a:cubicBezTo>
                  <a:pt x="126" y="232"/>
                  <a:pt x="128" y="235"/>
                  <a:pt x="128" y="239"/>
                </a:cubicBezTo>
                <a:cubicBezTo>
                  <a:pt x="128" y="239"/>
                  <a:pt x="128" y="239"/>
                  <a:pt x="128" y="239"/>
                </a:cubicBezTo>
                <a:close/>
                <a:moveTo>
                  <a:pt x="132" y="225"/>
                </a:moveTo>
                <a:cubicBezTo>
                  <a:pt x="129" y="222"/>
                  <a:pt x="126" y="219"/>
                  <a:pt x="121" y="218"/>
                </a:cubicBezTo>
                <a:cubicBezTo>
                  <a:pt x="120" y="218"/>
                  <a:pt x="118" y="218"/>
                  <a:pt x="116" y="218"/>
                </a:cubicBezTo>
                <a:cubicBezTo>
                  <a:pt x="115" y="218"/>
                  <a:pt x="113" y="218"/>
                  <a:pt x="111" y="218"/>
                </a:cubicBezTo>
                <a:cubicBezTo>
                  <a:pt x="107" y="219"/>
                  <a:pt x="103" y="222"/>
                  <a:pt x="101" y="225"/>
                </a:cubicBezTo>
                <a:cubicBezTo>
                  <a:pt x="42" y="191"/>
                  <a:pt x="42" y="191"/>
                  <a:pt x="42" y="191"/>
                </a:cubicBezTo>
                <a:cubicBezTo>
                  <a:pt x="43" y="191"/>
                  <a:pt x="43" y="190"/>
                  <a:pt x="43" y="190"/>
                </a:cubicBezTo>
                <a:cubicBezTo>
                  <a:pt x="44" y="186"/>
                  <a:pt x="44" y="182"/>
                  <a:pt x="43" y="178"/>
                </a:cubicBezTo>
                <a:cubicBezTo>
                  <a:pt x="66" y="165"/>
                  <a:pt x="66" y="165"/>
                  <a:pt x="66" y="165"/>
                </a:cubicBezTo>
                <a:cubicBezTo>
                  <a:pt x="76" y="179"/>
                  <a:pt x="93" y="189"/>
                  <a:pt x="111" y="191"/>
                </a:cubicBezTo>
                <a:cubicBezTo>
                  <a:pt x="113" y="191"/>
                  <a:pt x="115" y="191"/>
                  <a:pt x="116" y="191"/>
                </a:cubicBezTo>
                <a:cubicBezTo>
                  <a:pt x="118" y="191"/>
                  <a:pt x="120" y="191"/>
                  <a:pt x="121" y="191"/>
                </a:cubicBezTo>
                <a:cubicBezTo>
                  <a:pt x="140" y="189"/>
                  <a:pt x="156" y="179"/>
                  <a:pt x="166" y="165"/>
                </a:cubicBezTo>
                <a:cubicBezTo>
                  <a:pt x="190" y="178"/>
                  <a:pt x="190" y="178"/>
                  <a:pt x="190" y="178"/>
                </a:cubicBezTo>
                <a:cubicBezTo>
                  <a:pt x="189" y="182"/>
                  <a:pt x="189" y="186"/>
                  <a:pt x="190" y="190"/>
                </a:cubicBezTo>
                <a:cubicBezTo>
                  <a:pt x="190" y="190"/>
                  <a:pt x="190" y="191"/>
                  <a:pt x="190" y="191"/>
                </a:cubicBezTo>
                <a:lnTo>
                  <a:pt x="132" y="225"/>
                </a:lnTo>
                <a:close/>
                <a:moveTo>
                  <a:pt x="195" y="170"/>
                </a:moveTo>
                <a:cubicBezTo>
                  <a:pt x="171" y="156"/>
                  <a:pt x="171" y="156"/>
                  <a:pt x="171" y="156"/>
                </a:cubicBezTo>
                <a:cubicBezTo>
                  <a:pt x="175" y="148"/>
                  <a:pt x="177" y="139"/>
                  <a:pt x="177" y="130"/>
                </a:cubicBezTo>
                <a:cubicBezTo>
                  <a:pt x="177" y="121"/>
                  <a:pt x="175" y="112"/>
                  <a:pt x="171" y="104"/>
                </a:cubicBezTo>
                <a:cubicBezTo>
                  <a:pt x="195" y="90"/>
                  <a:pt x="195" y="90"/>
                  <a:pt x="195" y="90"/>
                </a:cubicBezTo>
                <a:cubicBezTo>
                  <a:pt x="198" y="93"/>
                  <a:pt x="202" y="96"/>
                  <a:pt x="206" y="97"/>
                </a:cubicBezTo>
                <a:cubicBezTo>
                  <a:pt x="206" y="164"/>
                  <a:pt x="206" y="164"/>
                  <a:pt x="206" y="164"/>
                </a:cubicBezTo>
                <a:cubicBezTo>
                  <a:pt x="202" y="164"/>
                  <a:pt x="198" y="167"/>
                  <a:pt x="195" y="170"/>
                </a:cubicBezTo>
                <a:close/>
                <a:moveTo>
                  <a:pt x="220" y="190"/>
                </a:moveTo>
                <a:cubicBezTo>
                  <a:pt x="218" y="194"/>
                  <a:pt x="215" y="196"/>
                  <a:pt x="211" y="196"/>
                </a:cubicBezTo>
                <a:cubicBezTo>
                  <a:pt x="209" y="196"/>
                  <a:pt x="207" y="195"/>
                  <a:pt x="205" y="194"/>
                </a:cubicBezTo>
                <a:cubicBezTo>
                  <a:pt x="205" y="194"/>
                  <a:pt x="205" y="194"/>
                  <a:pt x="205" y="194"/>
                </a:cubicBezTo>
                <a:cubicBezTo>
                  <a:pt x="202" y="193"/>
                  <a:pt x="200" y="190"/>
                  <a:pt x="200" y="187"/>
                </a:cubicBezTo>
                <a:cubicBezTo>
                  <a:pt x="200" y="187"/>
                  <a:pt x="199" y="186"/>
                  <a:pt x="199" y="186"/>
                </a:cubicBezTo>
                <a:cubicBezTo>
                  <a:pt x="199" y="185"/>
                  <a:pt x="199" y="184"/>
                  <a:pt x="199" y="184"/>
                </a:cubicBezTo>
                <a:cubicBezTo>
                  <a:pt x="199" y="182"/>
                  <a:pt x="200" y="180"/>
                  <a:pt x="201" y="179"/>
                </a:cubicBezTo>
                <a:cubicBezTo>
                  <a:pt x="202" y="177"/>
                  <a:pt x="203" y="176"/>
                  <a:pt x="204" y="175"/>
                </a:cubicBezTo>
                <a:cubicBezTo>
                  <a:pt x="205" y="175"/>
                  <a:pt x="206" y="174"/>
                  <a:pt x="206" y="174"/>
                </a:cubicBezTo>
                <a:cubicBezTo>
                  <a:pt x="208" y="173"/>
                  <a:pt x="209" y="173"/>
                  <a:pt x="211" y="173"/>
                </a:cubicBezTo>
                <a:cubicBezTo>
                  <a:pt x="213" y="173"/>
                  <a:pt x="215" y="174"/>
                  <a:pt x="216" y="175"/>
                </a:cubicBezTo>
                <a:cubicBezTo>
                  <a:pt x="216" y="175"/>
                  <a:pt x="216" y="175"/>
                  <a:pt x="216" y="175"/>
                </a:cubicBezTo>
                <a:cubicBezTo>
                  <a:pt x="219" y="176"/>
                  <a:pt x="221" y="179"/>
                  <a:pt x="222" y="181"/>
                </a:cubicBezTo>
                <a:cubicBezTo>
                  <a:pt x="222" y="184"/>
                  <a:pt x="222" y="187"/>
                  <a:pt x="220" y="190"/>
                </a:cubicBezTo>
                <a:close/>
              </a:path>
            </a:pathLst>
          </a:custGeom>
          <a:solidFill>
            <a:srgbClr val="289C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61864527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250"/>
                                        <p:tgtEl>
                                          <p:spTgt spid="1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par>
                                <p:cTn id="11" presetID="64" presetClass="path" presetSubtype="0" accel="50000" decel="50000" fill="hold" grpId="1" nodeType="withEffect">
                                  <p:stCondLst>
                                    <p:cond delay="500"/>
                                  </p:stCondLst>
                                  <p:childTnLst>
                                    <p:animMotion origin="layout" path="M 2.91667E-6 0.05648 L 2.91667E-6 4.44444E-6 " pathEditMode="relative" rAng="0" ptsTypes="AA">
                                      <p:cBhvr>
                                        <p:cTn id="12" dur="1000" fill="hold"/>
                                        <p:tgtEl>
                                          <p:spTgt spid="14"/>
                                        </p:tgtEl>
                                        <p:attrNameLst>
                                          <p:attrName>ppt_x</p:attrName>
                                          <p:attrName>ppt_y</p:attrName>
                                        </p:attrNameLst>
                                      </p:cBhvr>
                                      <p:rCtr x="0" y="-2824"/>
                                    </p:animMotion>
                                  </p:childTnLst>
                                </p:cTn>
                              </p:par>
                              <p:par>
                                <p:cTn id="13" presetID="10" presetClass="entr" presetSubtype="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6" presetClass="entr" presetSubtype="37"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22" presetClass="entr" presetSubtype="4" fill="hold" nodeType="withEffect">
                                  <p:stCondLst>
                                    <p:cond delay="950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1250"/>
                                        <p:tgtEl>
                                          <p:spTgt spid="19"/>
                                        </p:tgtEl>
                                      </p:cBhvr>
                                    </p:animEffect>
                                  </p:childTnLst>
                                </p:cTn>
                              </p:par>
                              <p:par>
                                <p:cTn id="22" presetID="10" presetClass="entr" presetSubtype="0" fill="hold" grpId="0" nodeType="withEffect">
                                  <p:stCondLst>
                                    <p:cond delay="10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par>
                                <p:cTn id="25" presetID="64" presetClass="path" presetSubtype="0" accel="50000" decel="50000" fill="hold" grpId="1" nodeType="withEffect">
                                  <p:stCondLst>
                                    <p:cond delay="10000"/>
                                  </p:stCondLst>
                                  <p:childTnLst>
                                    <p:animMotion origin="layout" path="M 2.91667E-6 0.05648 L 2.91667E-6 4.44444E-6 " pathEditMode="relative" rAng="0" ptsTypes="AA">
                                      <p:cBhvr>
                                        <p:cTn id="26" dur="1000" fill="hold"/>
                                        <p:tgtEl>
                                          <p:spTgt spid="17"/>
                                        </p:tgtEl>
                                        <p:attrNameLst>
                                          <p:attrName>ppt_x</p:attrName>
                                          <p:attrName>ppt_y</p:attrName>
                                        </p:attrNameLst>
                                      </p:cBhvr>
                                      <p:rCtr x="0" y="-2824"/>
                                    </p:animMotion>
                                  </p:childTnLst>
                                </p:cTn>
                              </p:par>
                              <p:par>
                                <p:cTn id="27" presetID="10" presetClass="entr" presetSubtype="0" fill="hold" grpId="0" nodeType="withEffect">
                                  <p:stCondLst>
                                    <p:cond delay="1000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6" presetClass="entr" presetSubtype="37" fill="hold" nodeType="withEffect">
                                  <p:stCondLst>
                                    <p:cond delay="1000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4423968"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Application Procedure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678977" y="261316"/>
            <a:ext cx="440313"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6" name="Content Placeholder 2">
            <a:extLst>
              <a:ext uri="{FF2B5EF4-FFF2-40B4-BE49-F238E27FC236}">
                <a16:creationId xmlns:a16="http://schemas.microsoft.com/office/drawing/2014/main" id="{589F5DB1-39C6-437B-A0BD-DC6288208427}"/>
              </a:ext>
            </a:extLst>
          </p:cNvPr>
          <p:cNvSpPr txBox="1">
            <a:spLocks/>
          </p:cNvSpPr>
          <p:nvPr/>
        </p:nvSpPr>
        <p:spPr>
          <a:xfrm>
            <a:off x="838199" y="1472816"/>
            <a:ext cx="10855959" cy="4430144"/>
          </a:xfrm>
          <a:prstGeom prst="rect">
            <a:avLst/>
          </a:prstGeom>
        </p:spPr>
        <p:txBody>
          <a:bodyPr vert="horz" lIns="91440" tIns="45721" rIns="91440" bIns="45721" rtlCol="0" anchor="t">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alibri,Sans-Serif" panose="020B0604020202020204" pitchFamily="34" charset="0"/>
              <a:buChar char="-"/>
            </a:pPr>
            <a:endParaRPr lang="en-US" altLang="ko-KR" sz="2000" dirty="0">
              <a:solidFill>
                <a:srgbClr val="2F55A4"/>
              </a:solidFill>
              <a:latin typeface="Candara"/>
              <a:ea typeface="맑은 고딕"/>
            </a:endParaRPr>
          </a:p>
          <a:p>
            <a:r>
              <a:rPr lang="en-US" altLang="ko-KR" sz="2400" b="1" dirty="0">
                <a:solidFill>
                  <a:schemeClr val="tx1">
                    <a:lumMod val="85000"/>
                    <a:lumOff val="15000"/>
                  </a:schemeClr>
                </a:solidFill>
                <a:latin typeface="Mont Heavy DEMO" panose="00000A00000000000000"/>
                <a:ea typeface="맑은 고딕"/>
              </a:rPr>
              <a:t>I am applying for a doctoral degree program. Should I also submit a CGPA of my bachelor’s degree?</a:t>
            </a:r>
          </a:p>
          <a:p>
            <a:pPr lvl="1">
              <a:buFont typeface="Calibri,Sans-Serif" panose="020B0604020202020204" pitchFamily="34" charset="0"/>
              <a:buChar char="-"/>
            </a:pPr>
            <a:r>
              <a:rPr lang="en-US" altLang="ko-KR" sz="2000" dirty="0">
                <a:solidFill>
                  <a:schemeClr val="tx1">
                    <a:lumMod val="85000"/>
                    <a:lumOff val="15000"/>
                  </a:schemeClr>
                </a:solidFill>
                <a:latin typeface="Mont Heavy DEMO" panose="00000A00000000000000"/>
                <a:ea typeface="맑은 고딕"/>
              </a:rPr>
              <a:t>Applicants for a doctoral degree program should put a CGPA of their previous degree (master’s degree) on the application form. Doctoral degree program applicants should submit the graduation certificate and official academic transcript of both bachelor’s and master’s degree. The CGPA required in the application is of the master’s degree.</a:t>
            </a:r>
            <a:endParaRPr lang="en-US" b="1" dirty="0">
              <a:solidFill>
                <a:schemeClr val="tx1">
                  <a:lumMod val="85000"/>
                  <a:lumOff val="15000"/>
                </a:schemeClr>
              </a:solidFill>
              <a:latin typeface="Mont Heavy DEMO" panose="00000A00000000000000"/>
            </a:endParaRPr>
          </a:p>
          <a:p>
            <a:r>
              <a:rPr lang="en-US" sz="2400" b="1" dirty="0">
                <a:solidFill>
                  <a:schemeClr val="tx1">
                    <a:lumMod val="85000"/>
                    <a:lumOff val="15000"/>
                  </a:schemeClr>
                </a:solidFill>
                <a:latin typeface="Mont Heavy DEMO" panose="00000A00000000000000"/>
              </a:rPr>
              <a:t>When it comes to faculty members, is this opportunity open only to those who are </a:t>
            </a:r>
            <a:r>
              <a:rPr lang="en-US" sz="2400" b="1" dirty="0">
                <a:latin typeface="Mont Heavy DEMO" panose="00000A00000000000000"/>
              </a:rPr>
              <a:t>currently employed?</a:t>
            </a:r>
            <a:endParaRPr lang="en-US" altLang="ko-KR" sz="2400" dirty="0">
              <a:latin typeface="Mont Heavy DEMO" panose="00000A00000000000000"/>
              <a:ea typeface="맑은 고딕"/>
            </a:endParaRPr>
          </a:p>
          <a:p>
            <a:pPr lvl="1">
              <a:buFont typeface="Calibri,Sans-Serif" panose="020B0604020202020204" pitchFamily="34" charset="0"/>
              <a:buChar char="-"/>
            </a:pPr>
            <a:r>
              <a:rPr lang="en-US" altLang="ko-KR" sz="2000" dirty="0">
                <a:latin typeface="Mont Heavy DEMO" panose="00000A00000000000000"/>
                <a:ea typeface="맑은 고딕"/>
              </a:rPr>
              <a:t>Yes, if you are applying as a faculty member, you must currently be a faculty member (former faculty are not eligible in this case).If you are a current academic professor with citizenship from one of the ODA recipient countries and are under 45, you are eligible to apply as a faculty member. </a:t>
            </a:r>
          </a:p>
          <a:p>
            <a:pPr lvl="1">
              <a:buFont typeface="Calibri,Sans-Serif" panose="020B0604020202020204" pitchFamily="34" charset="0"/>
              <a:buChar char="-"/>
            </a:pPr>
            <a:r>
              <a:rPr lang="en-US" altLang="ko-KR" sz="2000" dirty="0">
                <a:latin typeface="Mont Heavy DEMO" panose="00000A00000000000000"/>
                <a:ea typeface="맑은 고딕"/>
              </a:rPr>
              <a:t>All general students and graduates under the age of 40 </a:t>
            </a:r>
            <a:r>
              <a:rPr lang="en-US" altLang="ko-KR" sz="2000" dirty="0">
                <a:solidFill>
                  <a:schemeClr val="tx1">
                    <a:lumMod val="85000"/>
                    <a:lumOff val="15000"/>
                  </a:schemeClr>
                </a:solidFill>
                <a:latin typeface="Mont Heavy DEMO" panose="00000A00000000000000"/>
                <a:ea typeface="맑은 고딕"/>
              </a:rPr>
              <a:t>and affiliated with a university engaged in a World Bank program activity are eligible to apply for the WB-ROK Scholarship. </a:t>
            </a:r>
            <a:endParaRPr lang="en-US" altLang="ko-KR" sz="2000" dirty="0">
              <a:latin typeface="Mont Heavy DEMO" panose="00000A00000000000000"/>
              <a:ea typeface="맑은 고딕"/>
            </a:endParaRPr>
          </a:p>
        </p:txBody>
      </p:sp>
    </p:spTree>
    <p:extLst>
      <p:ext uri="{BB962C8B-B14F-4D97-AF65-F5344CB8AC3E}">
        <p14:creationId xmlns:p14="http://schemas.microsoft.com/office/powerpoint/2010/main" val="3364320034"/>
      </p:ext>
    </p:extLst>
  </p:cSld>
  <p:clrMapOvr>
    <a:masterClrMapping/>
  </p:clrMapOvr>
  <p:transition advClick="0"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586303"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Language course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720700" y="261316"/>
            <a:ext cx="381002"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5" name="Content Placeholder 2">
            <a:extLst>
              <a:ext uri="{FF2B5EF4-FFF2-40B4-BE49-F238E27FC236}">
                <a16:creationId xmlns:a16="http://schemas.microsoft.com/office/drawing/2014/main" id="{C2B477FE-5CB7-417D-9C89-A7D6DB2A1C6C}"/>
              </a:ext>
            </a:extLst>
          </p:cNvPr>
          <p:cNvSpPr txBox="1">
            <a:spLocks/>
          </p:cNvSpPr>
          <p:nvPr/>
        </p:nvSpPr>
        <p:spPr>
          <a:xfrm>
            <a:off x="838201" y="1574416"/>
            <a:ext cx="10515600" cy="4334015"/>
          </a:xfrm>
          <a:prstGeom prst="rect">
            <a:avLst/>
          </a:prstGeom>
        </p:spPr>
        <p:txBody>
          <a:bodyPr vert="horz" lIns="91440" tIns="45721" rIns="91440" bIns="45721" rtlCol="0" anchor="t">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solidFill>
                  <a:schemeClr val="tx1">
                    <a:lumMod val="85000"/>
                    <a:lumOff val="15000"/>
                  </a:schemeClr>
                </a:solidFill>
                <a:latin typeface="Mont Heavy DEMO" panose="00000A00000000000000"/>
              </a:rPr>
              <a:t>Is it mandatory for all GKS scholars to pass at least Level 3 in TOPIK </a:t>
            </a:r>
          </a:p>
          <a:p>
            <a:pPr marL="0" indent="0">
              <a:buNone/>
            </a:pPr>
            <a:r>
              <a:rPr lang="en-US" b="1" dirty="0">
                <a:solidFill>
                  <a:schemeClr val="tx1">
                    <a:lumMod val="85000"/>
                    <a:lumOff val="15000"/>
                  </a:schemeClr>
                </a:solidFill>
                <a:latin typeface="Mont Heavy DEMO" panose="00000A00000000000000"/>
              </a:rPr>
              <a:t>  after one year of Korean Language Program?</a:t>
            </a:r>
          </a:p>
          <a:p>
            <a:pPr marL="0" indent="0">
              <a:buNone/>
            </a:pPr>
            <a:endParaRPr lang="en-US" altLang="ko-KR" sz="800" dirty="0">
              <a:solidFill>
                <a:schemeClr val="tx1">
                  <a:lumMod val="85000"/>
                  <a:lumOff val="15000"/>
                </a:schemeClr>
              </a:solidFill>
              <a:latin typeface="Mont Heavy DEMO" panose="00000A00000000000000"/>
            </a:endParaRP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Yes. Every GKS scholar (except scholars in Global Network program) must achieve at least Level 3 on TOPIK (Test of Proficiency in Korean) within a yearlong Korean language program to proceed to his or her degree program.</a:t>
            </a:r>
          </a:p>
          <a:p>
            <a:pPr marL="457200" lvl="1" indent="0">
              <a:buNone/>
            </a:pPr>
            <a:endParaRPr lang="en-US" altLang="ko-KR" sz="800" dirty="0">
              <a:solidFill>
                <a:schemeClr val="tx1">
                  <a:lumMod val="85000"/>
                  <a:lumOff val="15000"/>
                </a:schemeClr>
              </a:solidFill>
              <a:latin typeface="Mont Heavy DEMO" panose="00000A00000000000000"/>
              <a:ea typeface="맑은 고딕"/>
            </a:endParaRP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In addition, certain university or department requires students to submit a valid TOPIK certificate of level 4 or higher. Scholars who applied to such department may not enter their degree program if they fail to achieve the required TOPIK certificate during a yearlong Korean language program.</a:t>
            </a:r>
          </a:p>
        </p:txBody>
      </p:sp>
    </p:spTree>
    <p:extLst>
      <p:ext uri="{BB962C8B-B14F-4D97-AF65-F5344CB8AC3E}">
        <p14:creationId xmlns:p14="http://schemas.microsoft.com/office/powerpoint/2010/main" val="798776131"/>
      </p:ext>
    </p:extLst>
  </p:cSld>
  <p:clrMapOvr>
    <a:masterClrMapping/>
  </p:clrMapOvr>
  <p:transition advClick="0"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586303"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Language course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661389" y="261316"/>
            <a:ext cx="440313"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6" name="Content Placeholder 2">
            <a:extLst>
              <a:ext uri="{FF2B5EF4-FFF2-40B4-BE49-F238E27FC236}">
                <a16:creationId xmlns:a16="http://schemas.microsoft.com/office/drawing/2014/main" id="{F2D66194-2A0D-4D91-99D2-E66CB0736C16}"/>
              </a:ext>
            </a:extLst>
          </p:cNvPr>
          <p:cNvSpPr txBox="1">
            <a:spLocks/>
          </p:cNvSpPr>
          <p:nvPr/>
        </p:nvSpPr>
        <p:spPr>
          <a:xfrm>
            <a:off x="838201" y="1574417"/>
            <a:ext cx="10515600" cy="4254884"/>
          </a:xfrm>
          <a:prstGeom prst="rect">
            <a:avLst/>
          </a:prstGeom>
        </p:spPr>
        <p:txBody>
          <a:bodyPr vert="horz" lIns="91440" tIns="45721" rIns="91440" bIns="45721" rtlCol="0" anchor="t">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lumMod val="85000"/>
                    <a:lumOff val="15000"/>
                  </a:schemeClr>
                </a:solidFill>
                <a:latin typeface="Mont Heavy DEMO" panose="00000A00000000000000"/>
              </a:rPr>
              <a:t>The degree program I applied to is taught in English only. May I be   exempt from the Korean Language Program?</a:t>
            </a:r>
            <a:endParaRPr lang="en-US" altLang="ko-KR" dirty="0">
              <a:solidFill>
                <a:schemeClr val="tx1">
                  <a:lumMod val="85000"/>
                  <a:lumOff val="15000"/>
                </a:schemeClr>
              </a:solidFill>
              <a:latin typeface="Mont Heavy DEMO" panose="00000A00000000000000"/>
              <a:ea typeface="맑은 고딕"/>
            </a:endParaRPr>
          </a:p>
          <a:p>
            <a:pPr lvl="1">
              <a:buFont typeface="Calibri" panose="020B0604020202020204" pitchFamily="34" charset="0"/>
              <a:buChar char="-"/>
            </a:pPr>
            <a:r>
              <a:rPr lang="en-US" altLang="ko-KR" sz="2200" dirty="0">
                <a:solidFill>
                  <a:schemeClr val="tx1">
                    <a:lumMod val="85000"/>
                    <a:lumOff val="15000"/>
                  </a:schemeClr>
                </a:solidFill>
                <a:latin typeface="Mont Heavy DEMO" panose="00000A00000000000000"/>
                <a:ea typeface="맑은 고딕"/>
              </a:rPr>
              <a:t>No. A yearlong Korean language program is an important part of the GKS program. (exception: Global Network Program)</a:t>
            </a:r>
          </a:p>
          <a:p>
            <a:pPr lvl="1">
              <a:buFont typeface="Calibri" panose="020B0604020202020204" pitchFamily="34" charset="0"/>
              <a:buChar char="-"/>
            </a:pPr>
            <a:r>
              <a:rPr lang="en-US" altLang="ko-KR" sz="2200" dirty="0">
                <a:solidFill>
                  <a:schemeClr val="tx1">
                    <a:lumMod val="85000"/>
                    <a:lumOff val="15000"/>
                  </a:schemeClr>
                </a:solidFill>
                <a:latin typeface="Mont Heavy DEMO" panose="00000A00000000000000"/>
                <a:ea typeface="맑은 고딕"/>
              </a:rPr>
              <a:t>However, if you have already attained advanced level (Level 5 or 6) on TOPIK when applying for the program, you must submit your valid TOPIK certificate to be exempt from Korean language program. You will directly start your degree program from September 2025.</a:t>
            </a:r>
          </a:p>
          <a:p>
            <a:pPr lvl="1">
              <a:buFont typeface="Calibri" panose="020B0604020202020204" pitchFamily="34" charset="0"/>
              <a:buChar char="-"/>
            </a:pPr>
            <a:r>
              <a:rPr lang="en-US" altLang="ko-KR" sz="2200" dirty="0">
                <a:solidFill>
                  <a:schemeClr val="tx1">
                    <a:lumMod val="85000"/>
                    <a:lumOff val="15000"/>
                  </a:schemeClr>
                </a:solidFill>
                <a:latin typeface="Mont Heavy DEMO" panose="00000A00000000000000"/>
                <a:ea typeface="맑은 고딕"/>
              </a:rPr>
              <a:t>If you attain TOPIK level 5 or 6 during the first 6 months of Korean language program, you will be exempt from the remaining 6-month language program, and you must start your degree program in the following semester (March, 2026).</a:t>
            </a:r>
          </a:p>
          <a:p>
            <a:pPr lvl="1">
              <a:buFont typeface="Calibri" panose="020B0604020202020204" pitchFamily="34" charset="0"/>
              <a:buChar char="-"/>
            </a:pPr>
            <a:r>
              <a:rPr lang="en-US" altLang="ko-KR" sz="2200" dirty="0">
                <a:solidFill>
                  <a:schemeClr val="tx1">
                    <a:lumMod val="85000"/>
                    <a:lumOff val="15000"/>
                  </a:schemeClr>
                </a:solidFill>
                <a:latin typeface="Mont Heavy DEMO" panose="00000A00000000000000"/>
                <a:ea typeface="맑은 고딕"/>
              </a:rPr>
              <a:t>Current academic professors who are apply for an exemption from Korean language training in a 100% English-taught program will be exempted from the Korean Language program.</a:t>
            </a:r>
          </a:p>
        </p:txBody>
      </p:sp>
    </p:spTree>
    <p:extLst>
      <p:ext uri="{BB962C8B-B14F-4D97-AF65-F5344CB8AC3E}">
        <p14:creationId xmlns:p14="http://schemas.microsoft.com/office/powerpoint/2010/main" val="2328214524"/>
      </p:ext>
    </p:extLst>
  </p:cSld>
  <p:clrMapOvr>
    <a:masterClrMapping/>
  </p:clrMapOvr>
  <p:transition advClick="0"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4058099"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Required document</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703118" y="261316"/>
            <a:ext cx="381002"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5" name="Content Placeholder 2">
            <a:extLst>
              <a:ext uri="{FF2B5EF4-FFF2-40B4-BE49-F238E27FC236}">
                <a16:creationId xmlns:a16="http://schemas.microsoft.com/office/drawing/2014/main" id="{E5B7D15B-8F20-42E8-B828-F439AF1373A7}"/>
              </a:ext>
            </a:extLst>
          </p:cNvPr>
          <p:cNvSpPr txBox="1">
            <a:spLocks/>
          </p:cNvSpPr>
          <p:nvPr/>
        </p:nvSpPr>
        <p:spPr>
          <a:xfrm>
            <a:off x="838201" y="1574417"/>
            <a:ext cx="10515600" cy="4645408"/>
          </a:xfrm>
          <a:prstGeom prst="rect">
            <a:avLst/>
          </a:prstGeom>
        </p:spPr>
        <p:txBody>
          <a:bodyPr vert="horz" lIns="91440" tIns="45721" rIns="91440" bIns="45721" rtlCol="0" anchor="t">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lumMod val="85000"/>
                    <a:lumOff val="15000"/>
                  </a:schemeClr>
                </a:solidFill>
                <a:latin typeface="Mont Heavy DEMO" panose="00000A00000000000000"/>
              </a:rPr>
              <a:t>Whom should the applicant get a recommendation letter from?</a:t>
            </a:r>
          </a:p>
          <a:p>
            <a:pPr marL="0" indent="0">
              <a:buNone/>
            </a:pPr>
            <a:r>
              <a:rPr lang="en-US" sz="2400" dirty="0">
                <a:solidFill>
                  <a:schemeClr val="tx1">
                    <a:lumMod val="85000"/>
                    <a:lumOff val="15000"/>
                  </a:schemeClr>
                </a:solidFill>
                <a:latin typeface="Mont Heavy DEMO" panose="00000A00000000000000"/>
              </a:rPr>
              <a:t>     - </a:t>
            </a:r>
            <a:r>
              <a:rPr lang="en-US" sz="2400" dirty="0">
                <a:solidFill>
                  <a:schemeClr val="tx1">
                    <a:lumMod val="85000"/>
                    <a:lumOff val="15000"/>
                  </a:schemeClr>
                </a:solidFill>
                <a:latin typeface="Mont Heavy DEMO" panose="00000A00000000000000"/>
                <a:ea typeface="맑은 고딕"/>
              </a:rPr>
              <a:t>WB-ROK Scholarship applicant should get a recommendation letter from the</a:t>
            </a:r>
          </a:p>
          <a:p>
            <a:pPr marL="0" indent="0">
              <a:buNone/>
            </a:pPr>
            <a:r>
              <a:rPr lang="en-US" sz="2400" dirty="0">
                <a:solidFill>
                  <a:schemeClr val="tx1">
                    <a:lumMod val="85000"/>
                    <a:lumOff val="15000"/>
                  </a:schemeClr>
                </a:solidFill>
                <a:latin typeface="Mont Heavy DEMO" panose="00000A00000000000000"/>
                <a:ea typeface="맑은 고딕"/>
              </a:rPr>
              <a:t>        WB Partner university.                </a:t>
            </a:r>
            <a:endParaRPr lang="en-US" sz="2400" dirty="0">
              <a:solidFill>
                <a:schemeClr val="tx1">
                  <a:lumMod val="85000"/>
                  <a:lumOff val="15000"/>
                </a:schemeClr>
              </a:solidFill>
              <a:latin typeface="Mont Heavy DEMO" panose="00000A00000000000000"/>
            </a:endParaRPr>
          </a:p>
          <a:p>
            <a:r>
              <a:rPr lang="en-US" b="1" dirty="0">
                <a:solidFill>
                  <a:schemeClr val="tx1">
                    <a:lumMod val="85000"/>
                    <a:lumOff val="15000"/>
                  </a:schemeClr>
                </a:solidFill>
                <a:latin typeface="Mont Heavy DEMO" panose="00000A00000000000000"/>
                <a:ea typeface="맑은 고딕"/>
              </a:rPr>
              <a:t>For the legalization on “Required certificates”, can I choose between apostille or consular confirmation?</a:t>
            </a:r>
            <a:r>
              <a:rPr lang="en-US" dirty="0">
                <a:solidFill>
                  <a:schemeClr val="tx1">
                    <a:lumMod val="85000"/>
                    <a:lumOff val="15000"/>
                  </a:schemeClr>
                </a:solidFill>
                <a:latin typeface="Mont Heavy DEMO" panose="00000A00000000000000"/>
                <a:ea typeface="맑은 고딕"/>
              </a:rPr>
              <a:t> </a:t>
            </a:r>
            <a:r>
              <a:rPr lang="en-US" altLang="ko-KR" dirty="0">
                <a:solidFill>
                  <a:schemeClr val="tx1">
                    <a:lumMod val="85000"/>
                    <a:lumOff val="15000"/>
                  </a:schemeClr>
                </a:solidFill>
                <a:latin typeface="Mont Heavy DEMO" panose="00000A00000000000000"/>
              </a:rPr>
              <a:t> </a:t>
            </a: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Countries that have joined the Apostille Convention, can only issue an apostille. For the rest of the countries, you should obtain consular confirmation from the Korean embassy/consulate in your country. </a:t>
            </a: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If your country does not belong to the Apostille Convention or if the document cannot be apostilled, please obtain a consular confirmation from the Korean embassy/consulate.</a:t>
            </a:r>
          </a:p>
        </p:txBody>
      </p:sp>
    </p:spTree>
    <p:extLst>
      <p:ext uri="{BB962C8B-B14F-4D97-AF65-F5344CB8AC3E}">
        <p14:creationId xmlns:p14="http://schemas.microsoft.com/office/powerpoint/2010/main" val="258941041"/>
      </p:ext>
    </p:extLst>
  </p:cSld>
  <p:clrMapOvr>
    <a:masterClrMapping/>
  </p:clrMapOvr>
  <p:transition advClick="0"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2120324"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FAQs: Others</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661389" y="261316"/>
            <a:ext cx="440313"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FAQs</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Box 1">
            <a:extLst>
              <a:ext uri="{FF2B5EF4-FFF2-40B4-BE49-F238E27FC236}">
                <a16:creationId xmlns:a16="http://schemas.microsoft.com/office/drawing/2014/main" id="{3FE7FC4B-514B-4ABD-A62B-6B156E529ABC}"/>
              </a:ext>
            </a:extLst>
          </p:cNvPr>
          <p:cNvSpPr txBox="1"/>
          <p:nvPr/>
        </p:nvSpPr>
        <p:spPr>
          <a:xfrm>
            <a:off x="1116623" y="1837592"/>
            <a:ext cx="184731" cy="369332"/>
          </a:xfrm>
          <a:prstGeom prst="rect">
            <a:avLst/>
          </a:prstGeom>
          <a:noFill/>
        </p:spPr>
        <p:txBody>
          <a:bodyPr wrap="none" rtlCol="0">
            <a:spAutoFit/>
          </a:bodyPr>
          <a:lstStyle/>
          <a:p>
            <a:endParaRPr lang="ko-KR" altLang="en-US" dirty="0"/>
          </a:p>
        </p:txBody>
      </p:sp>
      <p:sp>
        <p:nvSpPr>
          <p:cNvPr id="16" name="Content Placeholder 2">
            <a:extLst>
              <a:ext uri="{FF2B5EF4-FFF2-40B4-BE49-F238E27FC236}">
                <a16:creationId xmlns:a16="http://schemas.microsoft.com/office/drawing/2014/main" id="{D38A6D36-A0E9-4F32-ACAF-C168B64F12B8}"/>
              </a:ext>
            </a:extLst>
          </p:cNvPr>
          <p:cNvSpPr txBox="1">
            <a:spLocks/>
          </p:cNvSpPr>
          <p:nvPr/>
        </p:nvSpPr>
        <p:spPr>
          <a:xfrm>
            <a:off x="838201" y="1574417"/>
            <a:ext cx="10515600" cy="4645408"/>
          </a:xfrm>
          <a:prstGeom prst="rect">
            <a:avLst/>
          </a:prstGeom>
        </p:spPr>
        <p:txBody>
          <a:bodyPr vert="horz" lIns="91440" tIns="45721" rIns="91440" bIns="45721" rtlCol="0" anchor="t">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b="1" dirty="0">
                <a:solidFill>
                  <a:schemeClr val="tx1">
                    <a:lumMod val="85000"/>
                    <a:lumOff val="15000"/>
                  </a:schemeClr>
                </a:solidFill>
                <a:latin typeface="Mont Heavy DEMO" panose="00000A00000000000000"/>
              </a:rPr>
              <a:t>May I change my final university choice during my Korean language program or during a degree program? </a:t>
            </a:r>
          </a:p>
          <a:p>
            <a:pPr marL="0" indent="0">
              <a:buNone/>
            </a:pPr>
            <a:endParaRPr lang="en-US" altLang="ko-KR" sz="800" b="1" dirty="0">
              <a:solidFill>
                <a:schemeClr val="tx1">
                  <a:lumMod val="85000"/>
                  <a:lumOff val="15000"/>
                </a:schemeClr>
              </a:solidFill>
              <a:latin typeface="Mont Heavy DEMO" panose="00000A00000000000000"/>
            </a:endParaRPr>
          </a:p>
          <a:p>
            <a:pPr lvl="1">
              <a:buFont typeface="Calibri" panose="020B0604020202020204" pitchFamily="34" charset="0"/>
              <a:buChar char="-"/>
            </a:pPr>
            <a:r>
              <a:rPr lang="en-US" altLang="ko-KR" dirty="0">
                <a:solidFill>
                  <a:schemeClr val="tx1">
                    <a:lumMod val="85000"/>
                    <a:lumOff val="15000"/>
                  </a:schemeClr>
                </a:solidFill>
                <a:latin typeface="Mont Heavy DEMO" panose="00000A00000000000000"/>
                <a:ea typeface="맑은 고딕"/>
              </a:rPr>
              <a:t>No. Changing the university or transferring to another university is NOT PERMITTED.</a:t>
            </a:r>
            <a:endParaRPr lang="en-US" altLang="ko-KR" b="1" dirty="0">
              <a:solidFill>
                <a:schemeClr val="tx1">
                  <a:lumMod val="85000"/>
                  <a:lumOff val="15000"/>
                </a:schemeClr>
              </a:solidFill>
              <a:latin typeface="Mont Heavy DEMO" panose="00000A00000000000000"/>
            </a:endParaRPr>
          </a:p>
        </p:txBody>
      </p:sp>
    </p:spTree>
    <p:extLst>
      <p:ext uri="{BB962C8B-B14F-4D97-AF65-F5344CB8AC3E}">
        <p14:creationId xmlns:p14="http://schemas.microsoft.com/office/powerpoint/2010/main" val="764006181"/>
      </p:ext>
    </p:extLst>
  </p:cSld>
  <p:clrMapOvr>
    <a:masterClrMapping/>
  </p:clrMapOvr>
  <p:transition advClick="0"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CFCEAF51-8EC8-3F23-430B-0BE2A6B1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6" name="TextBox 5">
            <a:extLst>
              <a:ext uri="{FF2B5EF4-FFF2-40B4-BE49-F238E27FC236}">
                <a16:creationId xmlns:a16="http://schemas.microsoft.com/office/drawing/2014/main" id="{E345AB62-127C-6099-58E6-A4D121C76906}"/>
              </a:ext>
            </a:extLst>
          </p:cNvPr>
          <p:cNvSpPr txBox="1"/>
          <p:nvPr/>
        </p:nvSpPr>
        <p:spPr>
          <a:xfrm>
            <a:off x="1124079" y="1393947"/>
            <a:ext cx="4883021" cy="954107"/>
          </a:xfrm>
          <a:prstGeom prst="rect">
            <a:avLst/>
          </a:prstGeom>
          <a:noFill/>
        </p:spPr>
        <p:txBody>
          <a:bodyPr wrap="square" rtlCol="0" anchor="ctr" anchorCtr="0">
            <a:spAutoFit/>
          </a:bodyPr>
          <a:lstStyle/>
          <a:p>
            <a:pPr algn="dist"/>
            <a:r>
              <a:rPr lang="en-US" altLang="ko-KR" sz="5400" dirty="0">
                <a:ln>
                  <a:solidFill>
                    <a:srgbClr val="F9F9FA">
                      <a:alpha val="0"/>
                    </a:srgbClr>
                  </a:solidFill>
                </a:ln>
                <a:solidFill>
                  <a:srgbClr val="2874C0"/>
                </a:solidFill>
                <a:latin typeface="Mont Heavy DEMO" panose="00000A00000000000000" pitchFamily="50" charset="0"/>
              </a:rPr>
              <a:t>T</a:t>
            </a:r>
            <a:r>
              <a:rPr lang="en-US" altLang="ko-KR" sz="5400" dirty="0">
                <a:ln>
                  <a:solidFill>
                    <a:srgbClr val="F9F9FA">
                      <a:alpha val="0"/>
                    </a:srgbClr>
                  </a:solidFill>
                </a:ln>
                <a:solidFill>
                  <a:schemeClr val="tx1">
                    <a:lumMod val="85000"/>
                    <a:lumOff val="15000"/>
                  </a:schemeClr>
                </a:solidFill>
                <a:latin typeface="Mont Heavy DEMO" panose="00000A00000000000000" pitchFamily="50" charset="0"/>
              </a:rPr>
              <a:t>HANK </a:t>
            </a:r>
            <a:r>
              <a:rPr lang="en-US" altLang="ko-KR" sz="5400" dirty="0">
                <a:ln>
                  <a:solidFill>
                    <a:srgbClr val="F9F9FA">
                      <a:alpha val="0"/>
                    </a:srgbClr>
                  </a:solidFill>
                </a:ln>
                <a:solidFill>
                  <a:srgbClr val="2874C0"/>
                </a:solidFill>
                <a:latin typeface="Mont Heavy DEMO" panose="00000A00000000000000" pitchFamily="50" charset="0"/>
              </a:rPr>
              <a:t>Y</a:t>
            </a:r>
            <a:r>
              <a:rPr lang="en-US" altLang="ko-KR" sz="5400" dirty="0">
                <a:ln>
                  <a:solidFill>
                    <a:srgbClr val="F9F9FA">
                      <a:alpha val="0"/>
                    </a:srgbClr>
                  </a:solidFill>
                </a:ln>
                <a:solidFill>
                  <a:schemeClr val="tx1">
                    <a:lumMod val="85000"/>
                    <a:lumOff val="15000"/>
                  </a:schemeClr>
                </a:solidFill>
                <a:latin typeface="Mont Heavy DEMO" panose="00000A00000000000000" pitchFamily="50" charset="0"/>
              </a:rPr>
              <a:t>OU</a:t>
            </a:r>
          </a:p>
        </p:txBody>
      </p:sp>
      <p:pic>
        <p:nvPicPr>
          <p:cNvPr id="5" name="그림 4">
            <a:extLst>
              <a:ext uri="{FF2B5EF4-FFF2-40B4-BE49-F238E27FC236}">
                <a16:creationId xmlns:a16="http://schemas.microsoft.com/office/drawing/2014/main" id="{5183BB98-A475-54BB-1762-A8ED900AB176}"/>
              </a:ext>
            </a:extLst>
          </p:cNvPr>
          <p:cNvPicPr>
            <a:picLocks noChangeAspect="1"/>
          </p:cNvPicPr>
          <p:nvPr/>
        </p:nvPicPr>
        <p:blipFill>
          <a:blip r:embed="rId4"/>
          <a:stretch>
            <a:fillRect/>
          </a:stretch>
        </p:blipFill>
        <p:spPr>
          <a:xfrm>
            <a:off x="1244787" y="2480400"/>
            <a:ext cx="1452378" cy="374481"/>
          </a:xfrm>
          <a:prstGeom prst="rect">
            <a:avLst/>
          </a:prstGeom>
        </p:spPr>
      </p:pic>
    </p:spTree>
    <p:extLst>
      <p:ext uri="{BB962C8B-B14F-4D97-AF65-F5344CB8AC3E}">
        <p14:creationId xmlns:p14="http://schemas.microsoft.com/office/powerpoint/2010/main" val="212953373"/>
      </p:ext>
    </p:extLst>
  </p:cSld>
  <p:clrMapOvr>
    <a:masterClrMapping/>
  </p:clrMapOvr>
  <p:transition spd="med"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8000" fill="hold" nodeType="withEffect">
                                  <p:stCondLst>
                                    <p:cond delay="0"/>
                                  </p:stCondLst>
                                  <p:childTnLst>
                                    <p:animScale>
                                      <p:cBhvr>
                                        <p:cTn id="6" dur="31250" fill="hold"/>
                                        <p:tgtEl>
                                          <p:spTgt spid="8"/>
                                        </p:tgtEl>
                                      </p:cBhvr>
                                      <p:by x="130000" y="130000"/>
                                    </p:animScale>
                                  </p:childTnLst>
                                </p:cTn>
                              </p:par>
                              <p:par>
                                <p:cTn id="7" presetID="10" presetClass="entr" presetSubtype="0" fill="hold" grpId="0" nodeType="withEffect">
                                  <p:stCondLst>
                                    <p:cond delay="0"/>
                                  </p:stCondLst>
                                  <p:iterate type="lt">
                                    <p:tmPct val="10000"/>
                                  </p:iterate>
                                  <p:childTnLst>
                                    <p:set>
                                      <p:cBhvr>
                                        <p:cTn id="8" dur="1" fill="hold">
                                          <p:stCondLst>
                                            <p:cond delay="0"/>
                                          </p:stCondLst>
                                        </p:cTn>
                                        <p:tgtEl>
                                          <p:spTgt spid="6"/>
                                        </p:tgtEl>
                                        <p:attrNameLst>
                                          <p:attrName>style.visibility</p:attrName>
                                        </p:attrNameLst>
                                      </p:cBhvr>
                                      <p:to>
                                        <p:strVal val="visible"/>
                                      </p:to>
                                    </p:set>
                                    <p:animEffect transition="in" filter="fade">
                                      <p:cBhvr>
                                        <p:cTn id="9" dur="750"/>
                                        <p:tgtEl>
                                          <p:spTgt spid="6"/>
                                        </p:tgtEl>
                                      </p:cBhvr>
                                    </p:animEffect>
                                  </p:childTnLst>
                                </p:cTn>
                              </p:par>
                              <p:par>
                                <p:cTn id="10" presetID="42" presetClass="path" presetSubtype="0" accel="50000" decel="50000" fill="hold" grpId="1" nodeType="withEffect">
                                  <p:stCondLst>
                                    <p:cond delay="0"/>
                                  </p:stCondLst>
                                  <p:iterate type="lt">
                                    <p:tmPct val="10000"/>
                                  </p:iterate>
                                  <p:childTnLst>
                                    <p:animMotion origin="layout" path="M 2.08333E-6 -0.03288 L 2.08333E-6 4.81481E-6 " pathEditMode="relative" rAng="0" ptsTypes="AA">
                                      <p:cBhvr>
                                        <p:cTn id="11" dur="750" fill="hold"/>
                                        <p:tgtEl>
                                          <p:spTgt spid="6"/>
                                        </p:tgtEl>
                                        <p:attrNameLst>
                                          <p:attrName>ppt_x</p:attrName>
                                          <p:attrName>ppt_y</p:attrName>
                                        </p:attrNameLst>
                                      </p:cBhvr>
                                      <p:rCtr x="0" y="1644"/>
                                    </p:animMotion>
                                  </p:childTnLst>
                                </p:cTn>
                              </p:par>
                              <p:par>
                                <p:cTn id="12" presetID="10" presetClass="entr" presetSubtype="0"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819278B1-7509-E823-9B90-C90543FA9463}"/>
              </a:ext>
            </a:extLst>
          </p:cNvPr>
          <p:cNvGrpSpPr/>
          <p:nvPr/>
        </p:nvGrpSpPr>
        <p:grpSpPr>
          <a:xfrm>
            <a:off x="1057652" y="3131526"/>
            <a:ext cx="2997168" cy="2763389"/>
            <a:chOff x="1057652" y="3105150"/>
            <a:chExt cx="2997168" cy="2763389"/>
          </a:xfrm>
        </p:grpSpPr>
        <p:grpSp>
          <p:nvGrpSpPr>
            <p:cNvPr id="3" name="그룹 2">
              <a:extLst>
                <a:ext uri="{FF2B5EF4-FFF2-40B4-BE49-F238E27FC236}">
                  <a16:creationId xmlns:a16="http://schemas.microsoft.com/office/drawing/2014/main" id="{E7E88C94-9DBA-2E04-39A1-6785CCA31F68}"/>
                </a:ext>
              </a:extLst>
            </p:cNvPr>
            <p:cNvGrpSpPr/>
            <p:nvPr/>
          </p:nvGrpSpPr>
          <p:grpSpPr>
            <a:xfrm>
              <a:off x="1065059" y="3257361"/>
              <a:ext cx="2712708" cy="1816290"/>
              <a:chOff x="1065059" y="3257361"/>
              <a:chExt cx="2712708" cy="1816290"/>
            </a:xfrm>
          </p:grpSpPr>
          <p:sp>
            <p:nvSpPr>
              <p:cNvPr id="18" name="타원 17">
                <a:extLst>
                  <a:ext uri="{FF2B5EF4-FFF2-40B4-BE49-F238E27FC236}">
                    <a16:creationId xmlns:a16="http://schemas.microsoft.com/office/drawing/2014/main" id="{6C748113-D915-1F87-551A-9721DB5C5480}"/>
                  </a:ext>
                </a:extLst>
              </p:cNvPr>
              <p:cNvSpPr/>
              <p:nvPr/>
            </p:nvSpPr>
            <p:spPr>
              <a:xfrm>
                <a:off x="1065059" y="3733251"/>
                <a:ext cx="198075" cy="198075"/>
              </a:xfrm>
              <a:prstGeom prst="ellipse">
                <a:avLst/>
              </a:prstGeom>
              <a:solidFill>
                <a:srgbClr val="2874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81749EB4-D3C4-0B8D-5162-942BAF084524}"/>
                  </a:ext>
                </a:extLst>
              </p:cNvPr>
              <p:cNvSpPr/>
              <p:nvPr/>
            </p:nvSpPr>
            <p:spPr>
              <a:xfrm>
                <a:off x="1321857" y="3257361"/>
                <a:ext cx="501530" cy="501529"/>
              </a:xfrm>
              <a:prstGeom prst="ellipse">
                <a:avLst/>
              </a:prstGeom>
              <a:solidFill>
                <a:srgbClr val="2874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타원 76">
                <a:extLst>
                  <a:ext uri="{FF2B5EF4-FFF2-40B4-BE49-F238E27FC236}">
                    <a16:creationId xmlns:a16="http://schemas.microsoft.com/office/drawing/2014/main" id="{BABECB40-A40D-5201-005C-838181FB3D15}"/>
                  </a:ext>
                </a:extLst>
              </p:cNvPr>
              <p:cNvSpPr/>
              <p:nvPr/>
            </p:nvSpPr>
            <p:spPr>
              <a:xfrm>
                <a:off x="2103778" y="3399665"/>
                <a:ext cx="1673989" cy="1673986"/>
              </a:xfrm>
              <a:prstGeom prst="ellipse">
                <a:avLst/>
              </a:prstGeom>
              <a:solidFill>
                <a:srgbClr val="2874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4" name="그림 13">
              <a:extLst>
                <a:ext uri="{FF2B5EF4-FFF2-40B4-BE49-F238E27FC236}">
                  <a16:creationId xmlns:a16="http://schemas.microsoft.com/office/drawing/2014/main" id="{B5AA87E8-3E32-BFB7-D58B-809634706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52" y="3105150"/>
              <a:ext cx="2997168" cy="2763389"/>
            </a:xfrm>
            <a:prstGeom prst="rect">
              <a:avLst/>
            </a:prstGeom>
          </p:spPr>
        </p:pic>
      </p:grpSp>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244221"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Scholarship Program</a:t>
            </a:r>
          </a:p>
        </p:txBody>
      </p:sp>
      <p:sp>
        <p:nvSpPr>
          <p:cNvPr id="46" name="직사각형 7">
            <a:extLst>
              <a:ext uri="{FF2B5EF4-FFF2-40B4-BE49-F238E27FC236}">
                <a16:creationId xmlns:a16="http://schemas.microsoft.com/office/drawing/2014/main" id="{153CD5FB-3350-CE65-4713-F5C9EFF60803}"/>
              </a:ext>
            </a:extLst>
          </p:cNvPr>
          <p:cNvSpPr/>
          <p:nvPr/>
        </p:nvSpPr>
        <p:spPr>
          <a:xfrm>
            <a:off x="6434895" y="4614320"/>
            <a:ext cx="3544240" cy="323165"/>
          </a:xfrm>
          <a:prstGeom prst="rect">
            <a:avLst/>
          </a:prstGeom>
          <a:noFill/>
        </p:spPr>
        <p:txBody>
          <a:bodyPr wrap="none" lIns="0" tIns="0" rIns="0" bIns="0" rtlCol="0">
            <a:spAutoFit/>
          </a:bodyPr>
          <a:lstStyle/>
          <a:p>
            <a:r>
              <a:rPr lang="en-US" altLang="ko-KR" sz="1050" dirty="0">
                <a:ln>
                  <a:solidFill>
                    <a:srgbClr val="F9F9FA">
                      <a:alpha val="0"/>
                    </a:srgbClr>
                  </a:solidFill>
                </a:ln>
                <a:solidFill>
                  <a:schemeClr val="tx1">
                    <a:lumMod val="65000"/>
                    <a:lumOff val="35000"/>
                  </a:schemeClr>
                </a:solidFill>
                <a:latin typeface="Noto Sans CJK KR Regular" panose="020B0500000000000000" pitchFamily="34" charset="-127"/>
                <a:ea typeface="Noto Sans CJK KR Regular" panose="020B0500000000000000" pitchFamily="34" charset="-127"/>
              </a:rPr>
              <a:t>* Scholarship duration varies based on the curriculum or</a:t>
            </a:r>
          </a:p>
          <a:p>
            <a:r>
              <a:rPr lang="en-US" altLang="ko-KR" sz="1050" dirty="0">
                <a:ln>
                  <a:solidFill>
                    <a:srgbClr val="F9F9FA">
                      <a:alpha val="0"/>
                    </a:srgbClr>
                  </a:solidFill>
                </a:ln>
                <a:solidFill>
                  <a:schemeClr val="tx1">
                    <a:lumMod val="65000"/>
                    <a:lumOff val="35000"/>
                  </a:schemeClr>
                </a:solidFill>
                <a:latin typeface="Noto Sans CJK KR Regular" panose="020B0500000000000000" pitchFamily="34" charset="-127"/>
                <a:ea typeface="Noto Sans CJK KR Regular" panose="020B0500000000000000" pitchFamily="34" charset="-127"/>
              </a:rPr>
              <a:t>program offered by the University</a:t>
            </a:r>
          </a:p>
        </p:txBody>
      </p:sp>
      <p:sp>
        <p:nvSpPr>
          <p:cNvPr id="71" name="직사각형 7">
            <a:extLst>
              <a:ext uri="{FF2B5EF4-FFF2-40B4-BE49-F238E27FC236}">
                <a16:creationId xmlns:a16="http://schemas.microsoft.com/office/drawing/2014/main" id="{A7C78FB0-F6FA-E44A-CCA0-CD2CAE6A0F0B}"/>
              </a:ext>
            </a:extLst>
          </p:cNvPr>
          <p:cNvSpPr/>
          <p:nvPr/>
        </p:nvSpPr>
        <p:spPr>
          <a:xfrm>
            <a:off x="6796140" y="1476574"/>
            <a:ext cx="3462486" cy="492443"/>
          </a:xfrm>
          <a:prstGeom prst="rect">
            <a:avLst/>
          </a:prstGeom>
          <a:noFill/>
        </p:spPr>
        <p:txBody>
          <a:bodyPr wrap="none" lIns="0" tIns="0" rIns="0" bIns="0" rtlCol="0">
            <a:spAutoFit/>
          </a:bodyPr>
          <a:lstStyle/>
          <a:p>
            <a:pPr algn="ctr"/>
            <a:r>
              <a:rPr lang="en-US" altLang="ko-KR" sz="3200" dirty="0">
                <a:ln>
                  <a:solidFill>
                    <a:srgbClr val="F9F9FA">
                      <a:alpha val="0"/>
                    </a:srgbClr>
                  </a:solidFill>
                </a:ln>
                <a:solidFill>
                  <a:srgbClr val="2874C0"/>
                </a:solidFill>
                <a:latin typeface="Mont Heavy DEMO" panose="00000A00000000000000" pitchFamily="50" charset="0"/>
              </a:rPr>
              <a:t>Degree Program</a:t>
            </a:r>
          </a:p>
        </p:txBody>
      </p:sp>
      <p:grpSp>
        <p:nvGrpSpPr>
          <p:cNvPr id="7" name="그룹 6">
            <a:extLst>
              <a:ext uri="{FF2B5EF4-FFF2-40B4-BE49-F238E27FC236}">
                <a16:creationId xmlns:a16="http://schemas.microsoft.com/office/drawing/2014/main" id="{218D76D1-00D4-4D8E-15B6-6A5E7A9881F7}"/>
              </a:ext>
            </a:extLst>
          </p:cNvPr>
          <p:cNvGrpSpPr/>
          <p:nvPr/>
        </p:nvGrpSpPr>
        <p:grpSpPr>
          <a:xfrm>
            <a:off x="-27986" y="1847851"/>
            <a:ext cx="11611745" cy="4032401"/>
            <a:chOff x="-27986" y="1847851"/>
            <a:chExt cx="11611745" cy="4032401"/>
          </a:xfrm>
        </p:grpSpPr>
        <p:grpSp>
          <p:nvGrpSpPr>
            <p:cNvPr id="97" name="그룹 96">
              <a:extLst>
                <a:ext uri="{FF2B5EF4-FFF2-40B4-BE49-F238E27FC236}">
                  <a16:creationId xmlns:a16="http://schemas.microsoft.com/office/drawing/2014/main" id="{D6FF32CD-C7CD-A66A-CEC3-9FA3F0BE6C60}"/>
                </a:ext>
              </a:extLst>
            </p:cNvPr>
            <p:cNvGrpSpPr/>
            <p:nvPr/>
          </p:nvGrpSpPr>
          <p:grpSpPr>
            <a:xfrm>
              <a:off x="-27986" y="2064487"/>
              <a:ext cx="11473258" cy="3815765"/>
              <a:chOff x="-27986" y="2064487"/>
              <a:chExt cx="11473258" cy="3815765"/>
            </a:xfrm>
          </p:grpSpPr>
          <p:cxnSp>
            <p:nvCxnSpPr>
              <p:cNvPr id="55" name="직선 연결선 54">
                <a:extLst>
                  <a:ext uri="{FF2B5EF4-FFF2-40B4-BE49-F238E27FC236}">
                    <a16:creationId xmlns:a16="http://schemas.microsoft.com/office/drawing/2014/main" id="{51DEA10C-C9A8-0D35-FEE3-41944AFC65A3}"/>
                  </a:ext>
                </a:extLst>
              </p:cNvPr>
              <p:cNvCxnSpPr>
                <a:cxnSpLocks/>
              </p:cNvCxnSpPr>
              <p:nvPr/>
            </p:nvCxnSpPr>
            <p:spPr>
              <a:xfrm flipH="1">
                <a:off x="5865272" y="2082070"/>
                <a:ext cx="5580000" cy="28"/>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원호 55">
                <a:extLst>
                  <a:ext uri="{FF2B5EF4-FFF2-40B4-BE49-F238E27FC236}">
                    <a16:creationId xmlns:a16="http://schemas.microsoft.com/office/drawing/2014/main" id="{72F6673C-74D8-7F17-8258-F417FAA6726D}"/>
                  </a:ext>
                </a:extLst>
              </p:cNvPr>
              <p:cNvSpPr/>
              <p:nvPr/>
            </p:nvSpPr>
            <p:spPr>
              <a:xfrm flipH="1">
                <a:off x="5740028" y="2064487"/>
                <a:ext cx="245326" cy="245326"/>
              </a:xfrm>
              <a:prstGeom prst="arc">
                <a:avLst>
                  <a:gd name="adj1" fmla="val 16127663"/>
                  <a:gd name="adj2" fmla="val 19764133"/>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58" name="직선 연결선 57">
                <a:extLst>
                  <a:ext uri="{FF2B5EF4-FFF2-40B4-BE49-F238E27FC236}">
                    <a16:creationId xmlns:a16="http://schemas.microsoft.com/office/drawing/2014/main" id="{80A30AFB-4572-06EE-B9A6-AEA05AB4011E}"/>
                  </a:ext>
                </a:extLst>
              </p:cNvPr>
              <p:cNvCxnSpPr>
                <a:cxnSpLocks/>
                <a:stCxn id="64" idx="0"/>
                <a:endCxn id="56" idx="2"/>
              </p:cNvCxnSpPr>
              <p:nvPr/>
            </p:nvCxnSpPr>
            <p:spPr>
              <a:xfrm flipV="1">
                <a:off x="4216222" y="2124714"/>
                <a:ext cx="1540885" cy="3692403"/>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원호 63">
                <a:extLst>
                  <a:ext uri="{FF2B5EF4-FFF2-40B4-BE49-F238E27FC236}">
                    <a16:creationId xmlns:a16="http://schemas.microsoft.com/office/drawing/2014/main" id="{304FD07C-67B7-7A5F-3F8D-D71D811E1553}"/>
                  </a:ext>
                </a:extLst>
              </p:cNvPr>
              <p:cNvSpPr/>
              <p:nvPr/>
            </p:nvSpPr>
            <p:spPr>
              <a:xfrm rot="5977912">
                <a:off x="3986309" y="5634926"/>
                <a:ext cx="245326" cy="245326"/>
              </a:xfrm>
              <a:prstGeom prst="arc">
                <a:avLst>
                  <a:gd name="adj1" fmla="val 17364006"/>
                  <a:gd name="adj2" fmla="val 21149241"/>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70" name="직선 연결선 69">
                <a:extLst>
                  <a:ext uri="{FF2B5EF4-FFF2-40B4-BE49-F238E27FC236}">
                    <a16:creationId xmlns:a16="http://schemas.microsoft.com/office/drawing/2014/main" id="{FDD0AD95-CAFB-CD51-BE66-84ADEB71DF6F}"/>
                  </a:ext>
                </a:extLst>
              </p:cNvPr>
              <p:cNvCxnSpPr>
                <a:cxnSpLocks/>
              </p:cNvCxnSpPr>
              <p:nvPr/>
            </p:nvCxnSpPr>
            <p:spPr>
              <a:xfrm flipH="1" flipV="1">
                <a:off x="-27986" y="5878308"/>
                <a:ext cx="4137184" cy="186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3" name="직각 삼각형 82">
              <a:extLst>
                <a:ext uri="{FF2B5EF4-FFF2-40B4-BE49-F238E27FC236}">
                  <a16:creationId xmlns:a16="http://schemas.microsoft.com/office/drawing/2014/main" id="{1144BCB8-CE5A-F8BF-3AC8-AF234C416E8D}"/>
                </a:ext>
              </a:extLst>
            </p:cNvPr>
            <p:cNvSpPr/>
            <p:nvPr/>
          </p:nvSpPr>
          <p:spPr>
            <a:xfrm>
              <a:off x="11329430" y="1847851"/>
              <a:ext cx="254329" cy="22616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그룹 51">
            <a:extLst>
              <a:ext uri="{FF2B5EF4-FFF2-40B4-BE49-F238E27FC236}">
                <a16:creationId xmlns:a16="http://schemas.microsoft.com/office/drawing/2014/main" id="{586270F2-6C15-8989-292A-99CFABD44B4B}"/>
              </a:ext>
            </a:extLst>
          </p:cNvPr>
          <p:cNvGrpSpPr/>
          <p:nvPr/>
        </p:nvGrpSpPr>
        <p:grpSpPr>
          <a:xfrm>
            <a:off x="4069427" y="2096868"/>
            <a:ext cx="1245008" cy="1032350"/>
            <a:chOff x="3694950" y="2313886"/>
            <a:chExt cx="1245008" cy="1032350"/>
          </a:xfrm>
        </p:grpSpPr>
        <p:sp>
          <p:nvSpPr>
            <p:cNvPr id="51" name="자유형: 도형 50">
              <a:extLst>
                <a:ext uri="{FF2B5EF4-FFF2-40B4-BE49-F238E27FC236}">
                  <a16:creationId xmlns:a16="http://schemas.microsoft.com/office/drawing/2014/main" id="{F26CBE38-CC08-1640-54EF-D84CB0B8DF1D}"/>
                </a:ext>
              </a:extLst>
            </p:cNvPr>
            <p:cNvSpPr/>
            <p:nvPr/>
          </p:nvSpPr>
          <p:spPr>
            <a:xfrm>
              <a:off x="3694950" y="2313886"/>
              <a:ext cx="1245008" cy="1032350"/>
            </a:xfrm>
            <a:custGeom>
              <a:avLst/>
              <a:gdLst>
                <a:gd name="connsiteX0" fmla="*/ 69200 w 1245008"/>
                <a:gd name="connsiteY0" fmla="*/ 0 h 1032350"/>
                <a:gd name="connsiteX1" fmla="*/ 1175808 w 1245008"/>
                <a:gd name="connsiteY1" fmla="*/ 0 h 1032350"/>
                <a:gd name="connsiteX2" fmla="*/ 1245008 w 1245008"/>
                <a:gd name="connsiteY2" fmla="*/ 69200 h 1032350"/>
                <a:gd name="connsiteX3" fmla="*/ 1245008 w 1245008"/>
                <a:gd name="connsiteY3" fmla="*/ 786916 h 1032350"/>
                <a:gd name="connsiteX4" fmla="*/ 1175808 w 1245008"/>
                <a:gd name="connsiteY4" fmla="*/ 856116 h 1032350"/>
                <a:gd name="connsiteX5" fmla="*/ 1040818 w 1245008"/>
                <a:gd name="connsiteY5" fmla="*/ 856116 h 1032350"/>
                <a:gd name="connsiteX6" fmla="*/ 1033768 w 1245008"/>
                <a:gd name="connsiteY6" fmla="*/ 1032350 h 1032350"/>
                <a:gd name="connsiteX7" fmla="*/ 846285 w 1245008"/>
                <a:gd name="connsiteY7" fmla="*/ 856116 h 1032350"/>
                <a:gd name="connsiteX8" fmla="*/ 69200 w 1245008"/>
                <a:gd name="connsiteY8" fmla="*/ 856116 h 1032350"/>
                <a:gd name="connsiteX9" fmla="*/ 0 w 1245008"/>
                <a:gd name="connsiteY9" fmla="*/ 786916 h 1032350"/>
                <a:gd name="connsiteX10" fmla="*/ 0 w 1245008"/>
                <a:gd name="connsiteY10" fmla="*/ 69200 h 1032350"/>
                <a:gd name="connsiteX11" fmla="*/ 69200 w 1245008"/>
                <a:gd name="connsiteY11" fmla="*/ 0 h 103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5008" h="1032350">
                  <a:moveTo>
                    <a:pt x="69200" y="0"/>
                  </a:moveTo>
                  <a:lnTo>
                    <a:pt x="1175808" y="0"/>
                  </a:lnTo>
                  <a:cubicBezTo>
                    <a:pt x="1214026" y="0"/>
                    <a:pt x="1245008" y="30982"/>
                    <a:pt x="1245008" y="69200"/>
                  </a:cubicBezTo>
                  <a:lnTo>
                    <a:pt x="1245008" y="786916"/>
                  </a:lnTo>
                  <a:cubicBezTo>
                    <a:pt x="1245008" y="825134"/>
                    <a:pt x="1214026" y="856116"/>
                    <a:pt x="1175808" y="856116"/>
                  </a:cubicBezTo>
                  <a:lnTo>
                    <a:pt x="1040818" y="856116"/>
                  </a:lnTo>
                  <a:lnTo>
                    <a:pt x="1033768" y="1032350"/>
                  </a:lnTo>
                  <a:lnTo>
                    <a:pt x="846285" y="856116"/>
                  </a:lnTo>
                  <a:lnTo>
                    <a:pt x="69200" y="856116"/>
                  </a:lnTo>
                  <a:cubicBezTo>
                    <a:pt x="30982" y="856116"/>
                    <a:pt x="0" y="825134"/>
                    <a:pt x="0" y="786916"/>
                  </a:cubicBezTo>
                  <a:lnTo>
                    <a:pt x="0" y="69200"/>
                  </a:lnTo>
                  <a:cubicBezTo>
                    <a:pt x="0" y="30982"/>
                    <a:pt x="30982" y="0"/>
                    <a:pt x="69200" y="0"/>
                  </a:cubicBezTo>
                  <a:close/>
                </a:path>
              </a:pathLst>
            </a:custGeom>
            <a:solidFill>
              <a:srgbClr val="289C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p>
          </p:txBody>
        </p:sp>
        <p:sp>
          <p:nvSpPr>
            <p:cNvPr id="82" name="직사각형 7">
              <a:extLst>
                <a:ext uri="{FF2B5EF4-FFF2-40B4-BE49-F238E27FC236}">
                  <a16:creationId xmlns:a16="http://schemas.microsoft.com/office/drawing/2014/main" id="{E24EA772-4A0F-C792-8899-1C22393B39BD}"/>
                </a:ext>
              </a:extLst>
            </p:cNvPr>
            <p:cNvSpPr/>
            <p:nvPr/>
          </p:nvSpPr>
          <p:spPr>
            <a:xfrm>
              <a:off x="3896666" y="2444722"/>
              <a:ext cx="841577" cy="615553"/>
            </a:xfrm>
            <a:prstGeom prst="rect">
              <a:avLst/>
            </a:prstGeom>
            <a:noFill/>
          </p:spPr>
          <p:txBody>
            <a:bodyPr wrap="none" lIns="0" tIns="0" rIns="0" bIns="0" rtlCol="0" anchor="ctr">
              <a:spAutoFit/>
            </a:bodyPr>
            <a:lstStyle/>
            <a:p>
              <a:pPr algn="ctr"/>
              <a:r>
                <a:rPr lang="en-US" altLang="ko-KR" sz="2000" dirty="0">
                  <a:ln>
                    <a:solidFill>
                      <a:srgbClr val="F9F9FA">
                        <a:alpha val="0"/>
                      </a:srgbClr>
                    </a:solidFill>
                  </a:ln>
                  <a:solidFill>
                    <a:schemeClr val="bg1"/>
                  </a:solidFill>
                  <a:latin typeface="Mont Heavy DEMO" panose="00000A00000000000000" pitchFamily="50" charset="0"/>
                </a:rPr>
                <a:t>TOPIK</a:t>
              </a:r>
              <a:br>
                <a:rPr lang="en-US" altLang="ko-KR" sz="2000" dirty="0">
                  <a:ln>
                    <a:solidFill>
                      <a:srgbClr val="F9F9FA">
                        <a:alpha val="0"/>
                      </a:srgbClr>
                    </a:solidFill>
                  </a:ln>
                  <a:solidFill>
                    <a:schemeClr val="bg1"/>
                  </a:solidFill>
                  <a:latin typeface="Mont Heavy DEMO" panose="00000A00000000000000" pitchFamily="50" charset="0"/>
                </a:rPr>
              </a:br>
              <a:r>
                <a:rPr lang="en-US" altLang="ko-KR" sz="2000" dirty="0">
                  <a:ln>
                    <a:solidFill>
                      <a:srgbClr val="F9F9FA">
                        <a:alpha val="0"/>
                      </a:srgbClr>
                    </a:solidFill>
                  </a:ln>
                  <a:solidFill>
                    <a:schemeClr val="bg1"/>
                  </a:solidFill>
                  <a:latin typeface="Mont Heavy DEMO" panose="00000A00000000000000" pitchFamily="50" charset="0"/>
                </a:rPr>
                <a:t>level 3</a:t>
              </a:r>
            </a:p>
          </p:txBody>
        </p:sp>
      </p:grpSp>
      <p:grpSp>
        <p:nvGrpSpPr>
          <p:cNvPr id="74" name="그룹 73">
            <a:extLst>
              <a:ext uri="{FF2B5EF4-FFF2-40B4-BE49-F238E27FC236}">
                <a16:creationId xmlns:a16="http://schemas.microsoft.com/office/drawing/2014/main" id="{BDAB787D-E091-C3D8-7004-3F5AB16D44B3}"/>
              </a:ext>
            </a:extLst>
          </p:cNvPr>
          <p:cNvGrpSpPr/>
          <p:nvPr/>
        </p:nvGrpSpPr>
        <p:grpSpPr>
          <a:xfrm>
            <a:off x="4783023" y="3773781"/>
            <a:ext cx="449928" cy="449928"/>
            <a:chOff x="4213523" y="3154605"/>
            <a:chExt cx="658739" cy="658739"/>
          </a:xfrm>
        </p:grpSpPr>
        <p:sp>
          <p:nvSpPr>
            <p:cNvPr id="75" name="타원 74">
              <a:extLst>
                <a:ext uri="{FF2B5EF4-FFF2-40B4-BE49-F238E27FC236}">
                  <a16:creationId xmlns:a16="http://schemas.microsoft.com/office/drawing/2014/main" id="{41FF868D-631B-4BA5-BEA0-2A19D02E8AC8}"/>
                </a:ext>
              </a:extLst>
            </p:cNvPr>
            <p:cNvSpPr/>
            <p:nvPr/>
          </p:nvSpPr>
          <p:spPr>
            <a:xfrm>
              <a:off x="4213523" y="3154605"/>
              <a:ext cx="658739" cy="65873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십자형 75">
              <a:extLst>
                <a:ext uri="{FF2B5EF4-FFF2-40B4-BE49-F238E27FC236}">
                  <a16:creationId xmlns:a16="http://schemas.microsoft.com/office/drawing/2014/main" id="{24F4BB02-4DC7-FD23-325B-4651533EB066}"/>
                </a:ext>
              </a:extLst>
            </p:cNvPr>
            <p:cNvSpPr/>
            <p:nvPr/>
          </p:nvSpPr>
          <p:spPr>
            <a:xfrm>
              <a:off x="4372265" y="3313347"/>
              <a:ext cx="341256" cy="341256"/>
            </a:xfrm>
            <a:prstGeom prst="plus">
              <a:avLst>
                <a:gd name="adj" fmla="val 367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 name="그룹 9">
            <a:extLst>
              <a:ext uri="{FF2B5EF4-FFF2-40B4-BE49-F238E27FC236}">
                <a16:creationId xmlns:a16="http://schemas.microsoft.com/office/drawing/2014/main" id="{18D0BAE6-1287-D5B1-2645-9C27741232C4}"/>
              </a:ext>
            </a:extLst>
          </p:cNvPr>
          <p:cNvGrpSpPr/>
          <p:nvPr/>
        </p:nvGrpSpPr>
        <p:grpSpPr>
          <a:xfrm>
            <a:off x="6451512" y="2638835"/>
            <a:ext cx="3504207" cy="520190"/>
            <a:chOff x="6451512" y="2357491"/>
            <a:chExt cx="3504207" cy="520190"/>
          </a:xfrm>
        </p:grpSpPr>
        <p:sp>
          <p:nvSpPr>
            <p:cNvPr id="41" name="직사각형 7">
              <a:extLst>
                <a:ext uri="{FF2B5EF4-FFF2-40B4-BE49-F238E27FC236}">
                  <a16:creationId xmlns:a16="http://schemas.microsoft.com/office/drawing/2014/main" id="{3196F2F8-C559-CB61-FA31-657A5B3023FD}"/>
                </a:ext>
              </a:extLst>
            </p:cNvPr>
            <p:cNvSpPr/>
            <p:nvPr/>
          </p:nvSpPr>
          <p:spPr>
            <a:xfrm>
              <a:off x="7204966" y="2479087"/>
              <a:ext cx="2750753" cy="276999"/>
            </a:xfrm>
            <a:prstGeom prst="rect">
              <a:avLst/>
            </a:prstGeom>
            <a:noFill/>
          </p:spPr>
          <p:txBody>
            <a:bodyPr wrap="none" lIns="0" tIns="0" rIns="0" bIns="0" rtlCol="0">
              <a:spAutoFit/>
            </a:bodyPr>
            <a:lstStyle/>
            <a:p>
              <a:pPr>
                <a:spcBef>
                  <a:spcPts val="1500"/>
                </a:spcBef>
              </a:pPr>
              <a:r>
                <a:rPr lang="en-US" altLang="ko-KR" dirty="0">
                  <a:ln>
                    <a:solidFill>
                      <a:srgbClr val="F9F9FA">
                        <a:alpha val="0"/>
                      </a:srgbClr>
                    </a:solidFill>
                  </a:ln>
                  <a:solidFill>
                    <a:schemeClr val="tx1">
                      <a:lumMod val="85000"/>
                      <a:lumOff val="15000"/>
                    </a:schemeClr>
                  </a:solidFill>
                  <a:latin typeface="Noto Sans CJK KR Black" panose="020B0A00000000000000" pitchFamily="34" charset="-127"/>
                  <a:ea typeface="Noto Sans CJK KR Black" panose="020B0A00000000000000" pitchFamily="34" charset="-127"/>
                </a:rPr>
                <a:t>Doctoral degree</a:t>
              </a:r>
              <a:r>
                <a:rPr lang="en-US" altLang="ko-KR" dirty="0">
                  <a:ln>
                    <a:solidFill>
                      <a:srgbClr val="F9F9FA">
                        <a:alpha val="0"/>
                      </a:srgbClr>
                    </a:solidFill>
                  </a:ln>
                  <a:solidFill>
                    <a:schemeClr val="tx1">
                      <a:lumMod val="85000"/>
                      <a:lumOff val="15000"/>
                    </a:schemeClr>
                  </a:solidFill>
                  <a:latin typeface="Noto Sans CJK KR Medium" panose="020B0600000000000000" pitchFamily="34" charset="-127"/>
                  <a:ea typeface="Noto Sans CJK KR Medium" panose="020B0600000000000000" pitchFamily="34" charset="-127"/>
                </a:rPr>
                <a:t>: 3 years</a:t>
              </a:r>
            </a:p>
          </p:txBody>
        </p:sp>
        <p:grpSp>
          <p:nvGrpSpPr>
            <p:cNvPr id="15" name="그룹 14">
              <a:extLst>
                <a:ext uri="{FF2B5EF4-FFF2-40B4-BE49-F238E27FC236}">
                  <a16:creationId xmlns:a16="http://schemas.microsoft.com/office/drawing/2014/main" id="{449A2C68-A24F-A309-4BC8-6C4583BDBD24}"/>
                </a:ext>
              </a:extLst>
            </p:cNvPr>
            <p:cNvGrpSpPr/>
            <p:nvPr/>
          </p:nvGrpSpPr>
          <p:grpSpPr>
            <a:xfrm>
              <a:off x="6451512" y="2357491"/>
              <a:ext cx="520190" cy="520190"/>
              <a:chOff x="6475157" y="2381136"/>
              <a:chExt cx="472900" cy="472900"/>
            </a:xfrm>
          </p:grpSpPr>
          <p:sp>
            <p:nvSpPr>
              <p:cNvPr id="60" name="타원 59">
                <a:extLst>
                  <a:ext uri="{FF2B5EF4-FFF2-40B4-BE49-F238E27FC236}">
                    <a16:creationId xmlns:a16="http://schemas.microsoft.com/office/drawing/2014/main" id="{9D23266D-16C2-1486-7049-E0061907EDC9}"/>
                  </a:ext>
                </a:extLst>
              </p:cNvPr>
              <p:cNvSpPr/>
              <p:nvPr/>
            </p:nvSpPr>
            <p:spPr>
              <a:xfrm>
                <a:off x="6475157" y="2381136"/>
                <a:ext cx="472900" cy="472900"/>
              </a:xfrm>
              <a:prstGeom prst="ellipse">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4" name="그림 103">
                <a:extLst>
                  <a:ext uri="{FF2B5EF4-FFF2-40B4-BE49-F238E27FC236}">
                    <a16:creationId xmlns:a16="http://schemas.microsoft.com/office/drawing/2014/main" id="{99D1B90C-6D7B-63D3-6CCA-01E29AC9377F}"/>
                  </a:ext>
                </a:extLst>
              </p:cNvPr>
              <p:cNvPicPr>
                <a:picLocks noChangeAspect="1"/>
              </p:cNvPicPr>
              <p:nvPr/>
            </p:nvPicPr>
            <p:blipFill>
              <a:blip r:embed="rId4"/>
              <a:stretch>
                <a:fillRect/>
              </a:stretch>
            </p:blipFill>
            <p:spPr>
              <a:xfrm>
                <a:off x="6587160" y="2477253"/>
                <a:ext cx="248894" cy="280667"/>
              </a:xfrm>
              <a:prstGeom prst="rect">
                <a:avLst/>
              </a:prstGeom>
            </p:spPr>
          </p:pic>
        </p:grpSp>
      </p:grpSp>
      <p:grpSp>
        <p:nvGrpSpPr>
          <p:cNvPr id="11" name="그룹 10">
            <a:extLst>
              <a:ext uri="{FF2B5EF4-FFF2-40B4-BE49-F238E27FC236}">
                <a16:creationId xmlns:a16="http://schemas.microsoft.com/office/drawing/2014/main" id="{32AE4E43-7316-1A2A-E73C-4F81A9549976}"/>
              </a:ext>
            </a:extLst>
          </p:cNvPr>
          <p:cNvGrpSpPr/>
          <p:nvPr/>
        </p:nvGrpSpPr>
        <p:grpSpPr>
          <a:xfrm>
            <a:off x="6451512" y="3524962"/>
            <a:ext cx="3488818" cy="520190"/>
            <a:chOff x="6451512" y="3138105"/>
            <a:chExt cx="3488818" cy="520190"/>
          </a:xfrm>
        </p:grpSpPr>
        <p:sp>
          <p:nvSpPr>
            <p:cNvPr id="43" name="직사각형 7">
              <a:extLst>
                <a:ext uri="{FF2B5EF4-FFF2-40B4-BE49-F238E27FC236}">
                  <a16:creationId xmlns:a16="http://schemas.microsoft.com/office/drawing/2014/main" id="{2C5F9796-880B-A362-FDCC-BE5EDF116A69}"/>
                </a:ext>
              </a:extLst>
            </p:cNvPr>
            <p:cNvSpPr/>
            <p:nvPr/>
          </p:nvSpPr>
          <p:spPr>
            <a:xfrm>
              <a:off x="7204966" y="3259701"/>
              <a:ext cx="2735364" cy="276999"/>
            </a:xfrm>
            <a:prstGeom prst="rect">
              <a:avLst/>
            </a:prstGeom>
            <a:noFill/>
          </p:spPr>
          <p:txBody>
            <a:bodyPr wrap="none" lIns="0" tIns="0" rIns="0" bIns="0" rtlCol="0">
              <a:spAutoFit/>
            </a:bodyPr>
            <a:lstStyle/>
            <a:p>
              <a:pPr>
                <a:spcBef>
                  <a:spcPts val="1500"/>
                </a:spcBef>
              </a:pPr>
              <a:r>
                <a:rPr lang="en-US" altLang="ko-KR" dirty="0">
                  <a:ln>
                    <a:solidFill>
                      <a:srgbClr val="F9F9FA">
                        <a:alpha val="0"/>
                      </a:srgbClr>
                    </a:solidFill>
                  </a:ln>
                  <a:solidFill>
                    <a:schemeClr val="tx1">
                      <a:lumMod val="85000"/>
                      <a:lumOff val="15000"/>
                    </a:schemeClr>
                  </a:solidFill>
                  <a:latin typeface="Noto Sans CJK KR Black" panose="020B0A00000000000000" pitchFamily="34" charset="-127"/>
                  <a:ea typeface="Noto Sans CJK KR Black" panose="020B0A00000000000000" pitchFamily="34" charset="-127"/>
                </a:rPr>
                <a:t>Master’s degree</a:t>
              </a:r>
              <a:r>
                <a:rPr lang="en-US" altLang="ko-KR" dirty="0">
                  <a:ln>
                    <a:solidFill>
                      <a:srgbClr val="F9F9FA">
                        <a:alpha val="0"/>
                      </a:srgbClr>
                    </a:solidFill>
                  </a:ln>
                  <a:solidFill>
                    <a:schemeClr val="tx1">
                      <a:lumMod val="85000"/>
                      <a:lumOff val="15000"/>
                    </a:schemeClr>
                  </a:solidFill>
                  <a:latin typeface="Noto Sans CJK KR Medium" panose="020B0600000000000000" pitchFamily="34" charset="-127"/>
                  <a:ea typeface="Noto Sans CJK KR Medium" panose="020B0600000000000000" pitchFamily="34" charset="-127"/>
                </a:rPr>
                <a:t>: 2 years</a:t>
              </a:r>
            </a:p>
          </p:txBody>
        </p:sp>
        <p:grpSp>
          <p:nvGrpSpPr>
            <p:cNvPr id="16" name="그룹 15">
              <a:extLst>
                <a:ext uri="{FF2B5EF4-FFF2-40B4-BE49-F238E27FC236}">
                  <a16:creationId xmlns:a16="http://schemas.microsoft.com/office/drawing/2014/main" id="{5B83BD6D-38FE-6F9C-53DD-49691F3810C2}"/>
                </a:ext>
              </a:extLst>
            </p:cNvPr>
            <p:cNvGrpSpPr/>
            <p:nvPr/>
          </p:nvGrpSpPr>
          <p:grpSpPr>
            <a:xfrm>
              <a:off x="6451512" y="3138105"/>
              <a:ext cx="520190" cy="520190"/>
              <a:chOff x="6475157" y="3161750"/>
              <a:chExt cx="472900" cy="472900"/>
            </a:xfrm>
          </p:grpSpPr>
          <p:sp>
            <p:nvSpPr>
              <p:cNvPr id="65" name="타원 64">
                <a:extLst>
                  <a:ext uri="{FF2B5EF4-FFF2-40B4-BE49-F238E27FC236}">
                    <a16:creationId xmlns:a16="http://schemas.microsoft.com/office/drawing/2014/main" id="{62126E69-ED59-DDB2-0CBC-5593CF6BAD4C}"/>
                  </a:ext>
                </a:extLst>
              </p:cNvPr>
              <p:cNvSpPr/>
              <p:nvPr/>
            </p:nvSpPr>
            <p:spPr>
              <a:xfrm>
                <a:off x="6475157" y="3161750"/>
                <a:ext cx="472900" cy="472900"/>
              </a:xfrm>
              <a:prstGeom prst="ellipse">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6" name="그림 105">
                <a:extLst>
                  <a:ext uri="{FF2B5EF4-FFF2-40B4-BE49-F238E27FC236}">
                    <a16:creationId xmlns:a16="http://schemas.microsoft.com/office/drawing/2014/main" id="{913EDB7D-6A31-F3DF-10EC-DC9900D23774}"/>
                  </a:ext>
                </a:extLst>
              </p:cNvPr>
              <p:cNvPicPr>
                <a:picLocks noChangeAspect="1"/>
              </p:cNvPicPr>
              <p:nvPr/>
            </p:nvPicPr>
            <p:blipFill>
              <a:blip r:embed="rId5"/>
              <a:stretch>
                <a:fillRect/>
              </a:stretch>
            </p:blipFill>
            <p:spPr>
              <a:xfrm>
                <a:off x="6582204" y="3287759"/>
                <a:ext cx="258807" cy="246283"/>
              </a:xfrm>
              <a:prstGeom prst="rect">
                <a:avLst/>
              </a:prstGeom>
            </p:spPr>
          </p:pic>
        </p:grpSp>
      </p:grpSp>
      <p:grpSp>
        <p:nvGrpSpPr>
          <p:cNvPr id="2" name="그룹 1">
            <a:extLst>
              <a:ext uri="{FF2B5EF4-FFF2-40B4-BE49-F238E27FC236}">
                <a16:creationId xmlns:a16="http://schemas.microsoft.com/office/drawing/2014/main" id="{ED0A44AD-BE2C-332A-0284-4A5246336873}"/>
              </a:ext>
            </a:extLst>
          </p:cNvPr>
          <p:cNvGrpSpPr/>
          <p:nvPr/>
        </p:nvGrpSpPr>
        <p:grpSpPr>
          <a:xfrm>
            <a:off x="1085505" y="1701468"/>
            <a:ext cx="2532745" cy="1122998"/>
            <a:chOff x="1085505" y="1675092"/>
            <a:chExt cx="2532745" cy="1122998"/>
          </a:xfrm>
        </p:grpSpPr>
        <p:sp>
          <p:nvSpPr>
            <p:cNvPr id="72" name="직사각형 7">
              <a:extLst>
                <a:ext uri="{FF2B5EF4-FFF2-40B4-BE49-F238E27FC236}">
                  <a16:creationId xmlns:a16="http://schemas.microsoft.com/office/drawing/2014/main" id="{1DE3ADCD-7F89-AAFC-23EA-22E8FE6217D4}"/>
                </a:ext>
              </a:extLst>
            </p:cNvPr>
            <p:cNvSpPr/>
            <p:nvPr/>
          </p:nvSpPr>
          <p:spPr>
            <a:xfrm>
              <a:off x="1085505" y="2182537"/>
              <a:ext cx="2532745" cy="615553"/>
            </a:xfrm>
            <a:prstGeom prst="rect">
              <a:avLst/>
            </a:prstGeom>
            <a:noFill/>
          </p:spPr>
          <p:txBody>
            <a:bodyPr wrap="none" lIns="0" tIns="0" rIns="0" bIns="0" rtlCol="0">
              <a:spAutoFit/>
            </a:bodyPr>
            <a:lstStyle/>
            <a:p>
              <a:pPr algn="ctr"/>
              <a:r>
                <a:rPr lang="en-US" altLang="ko-KR" sz="2000" dirty="0">
                  <a:ln>
                    <a:solidFill>
                      <a:srgbClr val="F9F9FA">
                        <a:alpha val="0"/>
                      </a:srgbClr>
                    </a:solidFill>
                  </a:ln>
                  <a:solidFill>
                    <a:srgbClr val="2874C0"/>
                  </a:solidFill>
                  <a:latin typeface="Mont Heavy DEMO" panose="00000A00000000000000" pitchFamily="50" charset="0"/>
                </a:rPr>
                <a:t>Korean</a:t>
              </a:r>
            </a:p>
            <a:p>
              <a:pPr algn="ctr"/>
              <a:r>
                <a:rPr lang="en-US" altLang="ko-KR" sz="2000" dirty="0">
                  <a:ln>
                    <a:solidFill>
                      <a:srgbClr val="F9F9FA">
                        <a:alpha val="0"/>
                      </a:srgbClr>
                    </a:solidFill>
                  </a:ln>
                  <a:solidFill>
                    <a:srgbClr val="2874C0"/>
                  </a:solidFill>
                  <a:latin typeface="Mont Heavy DEMO" panose="00000A00000000000000" pitchFamily="50" charset="0"/>
                </a:rPr>
                <a:t>Language Program</a:t>
              </a:r>
            </a:p>
          </p:txBody>
        </p:sp>
        <p:cxnSp>
          <p:nvCxnSpPr>
            <p:cNvPr id="35" name="직선 연결선 34">
              <a:extLst>
                <a:ext uri="{FF2B5EF4-FFF2-40B4-BE49-F238E27FC236}">
                  <a16:creationId xmlns:a16="http://schemas.microsoft.com/office/drawing/2014/main" id="{91345629-E9D3-4284-08F8-C9514F15ADBA}"/>
                </a:ext>
              </a:extLst>
            </p:cNvPr>
            <p:cNvCxnSpPr>
              <a:cxnSpLocks/>
            </p:cNvCxnSpPr>
            <p:nvPr/>
          </p:nvCxnSpPr>
          <p:spPr>
            <a:xfrm>
              <a:off x="1226862" y="2056051"/>
              <a:ext cx="225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그룹 44">
              <a:extLst>
                <a:ext uri="{FF2B5EF4-FFF2-40B4-BE49-F238E27FC236}">
                  <a16:creationId xmlns:a16="http://schemas.microsoft.com/office/drawing/2014/main" id="{B298E749-1121-C8FB-B76D-ED4C4042777D}"/>
                </a:ext>
              </a:extLst>
            </p:cNvPr>
            <p:cNvGrpSpPr/>
            <p:nvPr/>
          </p:nvGrpSpPr>
          <p:grpSpPr>
            <a:xfrm>
              <a:off x="1995711" y="1675092"/>
              <a:ext cx="698920" cy="430887"/>
              <a:chOff x="1072092" y="1799841"/>
              <a:chExt cx="698920" cy="430887"/>
            </a:xfrm>
          </p:grpSpPr>
          <p:sp>
            <p:nvSpPr>
              <p:cNvPr id="78" name="직사각형 7">
                <a:extLst>
                  <a:ext uri="{FF2B5EF4-FFF2-40B4-BE49-F238E27FC236}">
                    <a16:creationId xmlns:a16="http://schemas.microsoft.com/office/drawing/2014/main" id="{B6CFD1DD-6ACF-3EB5-C47C-95BF4221E627}"/>
                  </a:ext>
                </a:extLst>
              </p:cNvPr>
              <p:cNvSpPr/>
              <p:nvPr/>
            </p:nvSpPr>
            <p:spPr>
              <a:xfrm>
                <a:off x="1072092" y="1799841"/>
                <a:ext cx="134652" cy="430887"/>
              </a:xfrm>
              <a:prstGeom prst="rect">
                <a:avLst/>
              </a:prstGeom>
              <a:noFill/>
            </p:spPr>
            <p:txBody>
              <a:bodyPr wrap="none" lIns="0" tIns="0" rIns="0" bIns="0" rtlCol="0">
                <a:spAutoFit/>
              </a:bodyPr>
              <a:lstStyle/>
              <a:p>
                <a:pPr algn="ctr"/>
                <a:r>
                  <a:rPr lang="en-US" altLang="ko-KR" sz="2800" dirty="0">
                    <a:ln>
                      <a:solidFill>
                        <a:srgbClr val="F9F9FA">
                          <a:alpha val="0"/>
                        </a:srgbClr>
                      </a:solidFill>
                    </a:ln>
                    <a:solidFill>
                      <a:schemeClr val="tx1">
                        <a:lumMod val="85000"/>
                        <a:lumOff val="15000"/>
                      </a:schemeClr>
                    </a:solidFill>
                    <a:latin typeface="Mont Heavy DEMO" panose="00000A00000000000000" pitchFamily="50" charset="0"/>
                  </a:rPr>
                  <a:t>1</a:t>
                </a:r>
                <a:endParaRPr lang="en-US" altLang="ko-KR" sz="2000" dirty="0">
                  <a:ln>
                    <a:solidFill>
                      <a:srgbClr val="F9F9FA">
                        <a:alpha val="0"/>
                      </a:srgbClr>
                    </a:solidFill>
                  </a:ln>
                  <a:solidFill>
                    <a:schemeClr val="tx1">
                      <a:lumMod val="85000"/>
                      <a:lumOff val="15000"/>
                    </a:schemeClr>
                  </a:solidFill>
                  <a:latin typeface="Mont ExtraLight DEMO" panose="00000400000000000000" pitchFamily="50" charset="0"/>
                </a:endParaRPr>
              </a:p>
            </p:txBody>
          </p:sp>
          <p:sp>
            <p:nvSpPr>
              <p:cNvPr id="38" name="직사각형 7">
                <a:extLst>
                  <a:ext uri="{FF2B5EF4-FFF2-40B4-BE49-F238E27FC236}">
                    <a16:creationId xmlns:a16="http://schemas.microsoft.com/office/drawing/2014/main" id="{1D56A6F4-F8F8-9A14-48F3-041A7EB1AFFB}"/>
                  </a:ext>
                </a:extLst>
              </p:cNvPr>
              <p:cNvSpPr/>
              <p:nvPr/>
            </p:nvSpPr>
            <p:spPr>
              <a:xfrm>
                <a:off x="1322171" y="1963182"/>
                <a:ext cx="448841" cy="215444"/>
              </a:xfrm>
              <a:prstGeom prst="rect">
                <a:avLst/>
              </a:prstGeom>
              <a:noFill/>
            </p:spPr>
            <p:txBody>
              <a:bodyPr wrap="none" lIns="0" tIns="0" rIns="0" bIns="0" rtlCol="0">
                <a:spAutoFit/>
              </a:bodyPr>
              <a:lstStyle/>
              <a:p>
                <a:pPr algn="ctr"/>
                <a:r>
                  <a:rPr lang="en-US" altLang="ko-KR" sz="1400" dirty="0">
                    <a:ln>
                      <a:solidFill>
                        <a:srgbClr val="F9F9FA">
                          <a:alpha val="0"/>
                        </a:srgbClr>
                      </a:solidFill>
                    </a:ln>
                    <a:solidFill>
                      <a:schemeClr val="tx1">
                        <a:lumMod val="85000"/>
                        <a:lumOff val="15000"/>
                      </a:schemeClr>
                    </a:solidFill>
                    <a:latin typeface="Mont ExtraLight DEMO" panose="00000400000000000000" pitchFamily="50" charset="0"/>
                  </a:rPr>
                  <a:t>YEAR</a:t>
                </a:r>
                <a:endParaRPr lang="en-US" altLang="ko-KR" sz="1100" dirty="0">
                  <a:ln>
                    <a:solidFill>
                      <a:srgbClr val="F9F9FA">
                        <a:alpha val="0"/>
                      </a:srgbClr>
                    </a:solidFill>
                  </a:ln>
                  <a:solidFill>
                    <a:schemeClr val="tx1">
                      <a:lumMod val="85000"/>
                      <a:lumOff val="15000"/>
                    </a:schemeClr>
                  </a:solidFill>
                  <a:latin typeface="Mont ExtraLight DEMO" panose="00000400000000000000" pitchFamily="50" charset="0"/>
                </a:endParaRPr>
              </a:p>
            </p:txBody>
          </p:sp>
        </p:grpSp>
      </p:grpSp>
      <p:grpSp>
        <p:nvGrpSpPr>
          <p:cNvPr id="8" name="그룹 7">
            <a:extLst>
              <a:ext uri="{FF2B5EF4-FFF2-40B4-BE49-F238E27FC236}">
                <a16:creationId xmlns:a16="http://schemas.microsoft.com/office/drawing/2014/main" id="{7F29D0C6-3BAE-3B94-3F8A-5FAA9DD6438E}"/>
              </a:ext>
            </a:extLst>
          </p:cNvPr>
          <p:cNvGrpSpPr/>
          <p:nvPr/>
        </p:nvGrpSpPr>
        <p:grpSpPr>
          <a:xfrm>
            <a:off x="9699324" y="120075"/>
            <a:ext cx="2492672" cy="441900"/>
            <a:chOff x="6802768" y="2477023"/>
            <a:chExt cx="1850693" cy="328090"/>
          </a:xfrm>
          <a:solidFill>
            <a:srgbClr val="2874C0"/>
          </a:solidFill>
        </p:grpSpPr>
        <p:sp>
          <p:nvSpPr>
            <p:cNvPr id="9" name="자유형 175">
              <a:extLst>
                <a:ext uri="{FF2B5EF4-FFF2-40B4-BE49-F238E27FC236}">
                  <a16:creationId xmlns:a16="http://schemas.microsoft.com/office/drawing/2014/main" id="{47AA0BAD-1C63-4055-1AC3-EF84C2ADE1B8}"/>
                </a:ext>
              </a:extLst>
            </p:cNvPr>
            <p:cNvSpPr>
              <a:spLocks/>
            </p:cNvSpPr>
            <p:nvPr/>
          </p:nvSpPr>
          <p:spPr bwMode="auto">
            <a:xfrm rot="10800000" flipV="1">
              <a:off x="6802768"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7" name="자유형 176">
              <a:extLst>
                <a:ext uri="{FF2B5EF4-FFF2-40B4-BE49-F238E27FC236}">
                  <a16:creationId xmlns:a16="http://schemas.microsoft.com/office/drawing/2014/main" id="{AD3C71DD-205F-ABA7-52FC-6DA4EFDEBB66}"/>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1" name="TextBox 20">
            <a:extLst>
              <a:ext uri="{FF2B5EF4-FFF2-40B4-BE49-F238E27FC236}">
                <a16:creationId xmlns:a16="http://schemas.microsoft.com/office/drawing/2014/main" id="{642832B3-F39A-CD96-261B-A6DCF0087C29}"/>
              </a:ext>
            </a:extLst>
          </p:cNvPr>
          <p:cNvSpPr txBox="1"/>
          <p:nvPr/>
        </p:nvSpPr>
        <p:spPr>
          <a:xfrm>
            <a:off x="9960732" y="261316"/>
            <a:ext cx="2134495"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Overview of the Scholarship</a:t>
            </a:r>
          </a:p>
        </p:txBody>
      </p:sp>
      <p:grpSp>
        <p:nvGrpSpPr>
          <p:cNvPr id="22" name="그룹 21">
            <a:extLst>
              <a:ext uri="{FF2B5EF4-FFF2-40B4-BE49-F238E27FC236}">
                <a16:creationId xmlns:a16="http://schemas.microsoft.com/office/drawing/2014/main" id="{003AA727-7F4A-443B-6201-4A57950D0E2E}"/>
              </a:ext>
            </a:extLst>
          </p:cNvPr>
          <p:cNvGrpSpPr/>
          <p:nvPr/>
        </p:nvGrpSpPr>
        <p:grpSpPr>
          <a:xfrm>
            <a:off x="11344854" y="143432"/>
            <a:ext cx="530573" cy="64406"/>
            <a:chOff x="11318022" y="143432"/>
            <a:chExt cx="530573" cy="64406"/>
          </a:xfrm>
        </p:grpSpPr>
        <p:sp>
          <p:nvSpPr>
            <p:cNvPr id="28" name="타원 27">
              <a:extLst>
                <a:ext uri="{FF2B5EF4-FFF2-40B4-BE49-F238E27FC236}">
                  <a16:creationId xmlns:a16="http://schemas.microsoft.com/office/drawing/2014/main" id="{61C5F08D-0377-D092-EB7E-CD7CB476B2D5}"/>
                </a:ext>
              </a:extLst>
            </p:cNvPr>
            <p:cNvSpPr/>
            <p:nvPr/>
          </p:nvSpPr>
          <p:spPr>
            <a:xfrm>
              <a:off x="11318022"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DF15D5D0-3F9F-7C9F-5067-9AC40BD7B9F1}"/>
                </a:ext>
              </a:extLst>
            </p:cNvPr>
            <p:cNvSpPr/>
            <p:nvPr/>
          </p:nvSpPr>
          <p:spPr>
            <a:xfrm>
              <a:off x="11473411"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타원 30">
              <a:extLst>
                <a:ext uri="{FF2B5EF4-FFF2-40B4-BE49-F238E27FC236}">
                  <a16:creationId xmlns:a16="http://schemas.microsoft.com/office/drawing/2014/main" id="{0A899D15-5678-CA6F-38BF-6D274C9CC551}"/>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타원 31">
              <a:extLst>
                <a:ext uri="{FF2B5EF4-FFF2-40B4-BE49-F238E27FC236}">
                  <a16:creationId xmlns:a16="http://schemas.microsoft.com/office/drawing/2014/main" id="{701760F4-D32B-3CE8-E334-8D1341A94015}"/>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1">
            <a:extLst>
              <a:ext uri="{FF2B5EF4-FFF2-40B4-BE49-F238E27FC236}">
                <a16:creationId xmlns:a16="http://schemas.microsoft.com/office/drawing/2014/main" id="{406C1802-8DF4-4A4D-A597-D57BD4A45FBC}"/>
              </a:ext>
            </a:extLst>
          </p:cNvPr>
          <p:cNvSpPr txBox="1"/>
          <p:nvPr/>
        </p:nvSpPr>
        <p:spPr>
          <a:xfrm>
            <a:off x="984737" y="1107830"/>
            <a:ext cx="4226863" cy="369332"/>
          </a:xfrm>
          <a:prstGeom prst="rect">
            <a:avLst/>
          </a:prstGeom>
          <a:noFill/>
        </p:spPr>
        <p:txBody>
          <a:bodyPr wrap="none" rtlCol="0">
            <a:spAutoFit/>
          </a:bodyPr>
          <a:lstStyle/>
          <a:p>
            <a:pPr marL="285750" indent="-285750">
              <a:buFont typeface="Arial" panose="020B0604020202020204" pitchFamily="34" charset="0"/>
              <a:buChar char="•"/>
            </a:pPr>
            <a:r>
              <a:rPr lang="en-US" altLang="ko-KR" b="1" dirty="0"/>
              <a:t>Quota: Up to 50 scholars per year</a:t>
            </a:r>
            <a:endParaRPr lang="ko-KR" altLang="en-US" b="1" dirty="0"/>
          </a:p>
        </p:txBody>
      </p:sp>
      <p:sp>
        <p:nvSpPr>
          <p:cNvPr id="13" name="직사각형 7">
            <a:extLst>
              <a:ext uri="{FF2B5EF4-FFF2-40B4-BE49-F238E27FC236}">
                <a16:creationId xmlns:a16="http://schemas.microsoft.com/office/drawing/2014/main" id="{A26F62F1-64E5-8D20-847B-C2133B34219D}"/>
              </a:ext>
            </a:extLst>
          </p:cNvPr>
          <p:cNvSpPr/>
          <p:nvPr/>
        </p:nvSpPr>
        <p:spPr>
          <a:xfrm>
            <a:off x="6434896" y="5100027"/>
            <a:ext cx="3427562" cy="323165"/>
          </a:xfrm>
          <a:prstGeom prst="rect">
            <a:avLst/>
          </a:prstGeom>
          <a:noFill/>
        </p:spPr>
        <p:txBody>
          <a:bodyPr wrap="square" lIns="0" tIns="0" rIns="0" bIns="0" rtlCol="0">
            <a:spAutoFit/>
          </a:bodyPr>
          <a:lstStyle/>
          <a:p>
            <a:r>
              <a:rPr lang="en-US" altLang="ko-KR" sz="1050" dirty="0">
                <a:ln>
                  <a:solidFill>
                    <a:srgbClr val="F9F9FA">
                      <a:alpha val="0"/>
                    </a:srgbClr>
                  </a:solidFill>
                </a:ln>
                <a:solidFill>
                  <a:schemeClr val="tx1">
                    <a:lumMod val="65000"/>
                    <a:lumOff val="35000"/>
                  </a:schemeClr>
                </a:solidFill>
                <a:latin typeface="Noto Sans CJK KR Regular" panose="020B0500000000000000" pitchFamily="34" charset="-127"/>
                <a:ea typeface="Noto Sans CJK KR Regular" panose="020B0500000000000000" pitchFamily="34" charset="-127"/>
              </a:rPr>
              <a:t>* </a:t>
            </a:r>
            <a:r>
              <a:rPr lang="en-US" sz="1050" dirty="0">
                <a:solidFill>
                  <a:schemeClr val="tx1">
                    <a:lumMod val="65000"/>
                    <a:lumOff val="35000"/>
                  </a:schemeClr>
                </a:solidFill>
              </a:rPr>
              <a:t>Exemptions for the Korean Language Program can be found in the FAQ.</a:t>
            </a:r>
            <a:endParaRPr lang="en-US" altLang="ko-KR" sz="1050" dirty="0">
              <a:ln>
                <a:solidFill>
                  <a:srgbClr val="F9F9FA">
                    <a:alpha val="0"/>
                  </a:srgbClr>
                </a:solidFill>
              </a:ln>
              <a:solidFill>
                <a:schemeClr val="tx1">
                  <a:lumMod val="65000"/>
                  <a:lumOff val="35000"/>
                </a:schemeClr>
              </a:solidFill>
              <a:latin typeface="Noto Sans CJK KR Regular" panose="020B0500000000000000" pitchFamily="34" charset="-127"/>
              <a:ea typeface="Noto Sans CJK KR Regular" panose="020B0500000000000000" pitchFamily="34" charset="-127"/>
            </a:endParaRPr>
          </a:p>
        </p:txBody>
      </p:sp>
    </p:spTree>
    <p:extLst>
      <p:ext uri="{BB962C8B-B14F-4D97-AF65-F5344CB8AC3E}">
        <p14:creationId xmlns:p14="http://schemas.microsoft.com/office/powerpoint/2010/main" val="366644451"/>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accel="50000" decel="50000" fill="hold" nodeType="withEffect">
                                  <p:stCondLst>
                                    <p:cond delay="0"/>
                                  </p:stCondLst>
                                  <p:childTnLst>
                                    <p:animMotion origin="layout" path="M -0.0448 3.33333E-6 L 4.58333E-6 3.33333E-6 " pathEditMode="relative" rAng="0" ptsTypes="AA">
                                      <p:cBhvr>
                                        <p:cTn id="9" dur="750" fill="hold"/>
                                        <p:tgtEl>
                                          <p:spTgt spid="5"/>
                                        </p:tgtEl>
                                        <p:attrNameLst>
                                          <p:attrName>ppt_x</p:attrName>
                                          <p:attrName>ppt_y</p:attrName>
                                        </p:attrNameLst>
                                      </p:cBhvr>
                                      <p:rCtr x="2240" y="0"/>
                                    </p:animMotion>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500"/>
                                        <p:tgtEl>
                                          <p:spTgt spid="7"/>
                                        </p:tgtEl>
                                      </p:cBhvr>
                                    </p:animEffect>
                                  </p:childTnLst>
                                </p:cTn>
                              </p:par>
                              <p:par>
                                <p:cTn id="16" presetID="19" presetClass="entr" presetSubtype="10" fill="hold" nodeType="withEffect">
                                  <p:stCondLst>
                                    <p:cond delay="500"/>
                                  </p:stCondLst>
                                  <p:childTnLst>
                                    <p:set>
                                      <p:cBhvr>
                                        <p:cTn id="17" dur="1" fill="hold">
                                          <p:stCondLst>
                                            <p:cond delay="0"/>
                                          </p:stCondLst>
                                        </p:cTn>
                                        <p:tgtEl>
                                          <p:spTgt spid="74"/>
                                        </p:tgtEl>
                                        <p:attrNameLst>
                                          <p:attrName>style.visibility</p:attrName>
                                        </p:attrNameLst>
                                      </p:cBhvr>
                                      <p:to>
                                        <p:strVal val="visible"/>
                                      </p:to>
                                    </p:set>
                                    <p:anim calcmode="lin" valueType="num">
                                      <p:cBhvr>
                                        <p:cTn id="18" dur="500" fill="hold"/>
                                        <p:tgtEl>
                                          <p:spTgt spid="74"/>
                                        </p:tgtEl>
                                        <p:attrNameLst>
                                          <p:attrName>ppt_w</p:attrName>
                                        </p:attrNameLst>
                                      </p:cBhvr>
                                      <p:tavLst>
                                        <p:tav tm="0" fmla="#ppt_w*sin(2.5*pi*$)">
                                          <p:val>
                                            <p:fltVal val="0"/>
                                          </p:val>
                                        </p:tav>
                                        <p:tav tm="100000">
                                          <p:val>
                                            <p:fltVal val="1"/>
                                          </p:val>
                                        </p:tav>
                                      </p:tavLst>
                                    </p:anim>
                                    <p:anim calcmode="lin" valueType="num">
                                      <p:cBhvr>
                                        <p:cTn id="19" dur="500" fill="hold"/>
                                        <p:tgtEl>
                                          <p:spTgt spid="74"/>
                                        </p:tgtEl>
                                        <p:attrNameLst>
                                          <p:attrName>ppt_h</p:attrName>
                                        </p:attrNameLst>
                                      </p:cBhvr>
                                      <p:tavLst>
                                        <p:tav tm="0">
                                          <p:val>
                                            <p:strVal val="#ppt_h"/>
                                          </p:val>
                                        </p:tav>
                                        <p:tav tm="100000">
                                          <p:val>
                                            <p:strVal val="#ppt_h"/>
                                          </p:val>
                                        </p:tav>
                                      </p:tavLst>
                                    </p:anim>
                                  </p:childTnLst>
                                </p:cTn>
                              </p:par>
                              <p:par>
                                <p:cTn id="20" presetID="10" presetClass="entr" presetSubtype="0" fill="hold" nodeType="withEffect">
                                  <p:stCondLst>
                                    <p:cond delay="5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35" presetClass="path" presetSubtype="0" accel="50000" decel="50000" fill="hold" nodeType="withEffect">
                                  <p:stCondLst>
                                    <p:cond delay="500"/>
                                  </p:stCondLst>
                                  <p:childTnLst>
                                    <p:animMotion origin="layout" path="M 4.375E-6 0.04167 L 4.375E-6 -3.33333E-6 " pathEditMode="relative" rAng="0" ptsTypes="AA">
                                      <p:cBhvr>
                                        <p:cTn id="24" dur="750" fill="hold"/>
                                        <p:tgtEl>
                                          <p:spTgt spid="52"/>
                                        </p:tgtEl>
                                        <p:attrNameLst>
                                          <p:attrName>ppt_x</p:attrName>
                                          <p:attrName>ppt_y</p:attrName>
                                        </p:attrNameLst>
                                      </p:cBhvr>
                                      <p:rCtr x="0" y="-2083"/>
                                    </p:animMotion>
                                  </p:childTnLst>
                                </p:cTn>
                              </p:par>
                              <p:par>
                                <p:cTn id="25" presetID="10" presetClass="entr" presetSubtype="0" fill="hold" grpId="0" nodeType="with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par>
                                <p:cTn id="31" presetID="35" presetClass="path" presetSubtype="0" accel="50000" decel="50000" fill="hold" nodeType="withEffect">
                                  <p:stCondLst>
                                    <p:cond delay="1500"/>
                                  </p:stCondLst>
                                  <p:childTnLst>
                                    <p:animMotion origin="layout" path="M 0.03125 -3.7037E-6 L 3.54167E-6 -3.7037E-6 " pathEditMode="relative" rAng="0" ptsTypes="AA">
                                      <p:cBhvr>
                                        <p:cTn id="32" dur="1000" fill="hold"/>
                                        <p:tgtEl>
                                          <p:spTgt spid="10"/>
                                        </p:tgtEl>
                                        <p:attrNameLst>
                                          <p:attrName>ppt_x</p:attrName>
                                          <p:attrName>ppt_y</p:attrName>
                                        </p:attrNameLst>
                                      </p:cBhvr>
                                      <p:rCtr x="-1563" y="0"/>
                                    </p:animMotion>
                                  </p:childTnLst>
                                </p:cTn>
                              </p:par>
                              <p:par>
                                <p:cTn id="33" presetID="10" presetClass="entr" presetSubtype="0" fill="hold" nodeType="withEffect">
                                  <p:stCondLst>
                                    <p:cond delay="2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childTnLst>
                                </p:cTn>
                              </p:par>
                              <p:par>
                                <p:cTn id="36" presetID="35" presetClass="path" presetSubtype="0" accel="50000" decel="50000" fill="hold" nodeType="withEffect">
                                  <p:stCondLst>
                                    <p:cond delay="2500"/>
                                  </p:stCondLst>
                                  <p:childTnLst>
                                    <p:animMotion origin="layout" path="M 0.03125 -3.7037E-6 L 3.54167E-6 -3.7037E-6 " pathEditMode="relative" rAng="0" ptsTypes="AA">
                                      <p:cBhvr>
                                        <p:cTn id="37" dur="1000" fill="hold"/>
                                        <p:tgtEl>
                                          <p:spTgt spid="11"/>
                                        </p:tgtEl>
                                        <p:attrNameLst>
                                          <p:attrName>ppt_x</p:attrName>
                                          <p:attrName>ppt_y</p:attrName>
                                        </p:attrNameLst>
                                      </p:cBhvr>
                                      <p:rCtr x="-15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200941"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Scholarship Benefits</a:t>
            </a:r>
          </a:p>
        </p:txBody>
      </p:sp>
      <p:cxnSp>
        <p:nvCxnSpPr>
          <p:cNvPr id="40" name="직선 연결선 39">
            <a:extLst>
              <a:ext uri="{FF2B5EF4-FFF2-40B4-BE49-F238E27FC236}">
                <a16:creationId xmlns:a16="http://schemas.microsoft.com/office/drawing/2014/main" id="{08F873E6-8BB7-B163-957B-21899A81CDF6}"/>
              </a:ext>
            </a:extLst>
          </p:cNvPr>
          <p:cNvCxnSpPr>
            <a:cxnSpLocks/>
          </p:cNvCxnSpPr>
          <p:nvPr/>
        </p:nvCxnSpPr>
        <p:spPr>
          <a:xfrm>
            <a:off x="7253204" y="4160561"/>
            <a:ext cx="412088" cy="672299"/>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직선 연결선 49">
            <a:extLst>
              <a:ext uri="{FF2B5EF4-FFF2-40B4-BE49-F238E27FC236}">
                <a16:creationId xmlns:a16="http://schemas.microsoft.com/office/drawing/2014/main" id="{B51280A6-768F-8CEC-55CC-703F4C5DA93B}"/>
              </a:ext>
            </a:extLst>
          </p:cNvPr>
          <p:cNvCxnSpPr>
            <a:cxnSpLocks/>
          </p:cNvCxnSpPr>
          <p:nvPr/>
        </p:nvCxnSpPr>
        <p:spPr>
          <a:xfrm>
            <a:off x="4585103" y="2639915"/>
            <a:ext cx="874058" cy="87103"/>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직선 연결선 52">
            <a:extLst>
              <a:ext uri="{FF2B5EF4-FFF2-40B4-BE49-F238E27FC236}">
                <a16:creationId xmlns:a16="http://schemas.microsoft.com/office/drawing/2014/main" id="{6E61DCC2-1D67-680A-2957-18BEE541F6E2}"/>
              </a:ext>
            </a:extLst>
          </p:cNvPr>
          <p:cNvCxnSpPr>
            <a:cxnSpLocks/>
          </p:cNvCxnSpPr>
          <p:nvPr/>
        </p:nvCxnSpPr>
        <p:spPr>
          <a:xfrm flipH="1">
            <a:off x="7189096" y="2568848"/>
            <a:ext cx="427807" cy="697943"/>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직선 연결선 56">
            <a:extLst>
              <a:ext uri="{FF2B5EF4-FFF2-40B4-BE49-F238E27FC236}">
                <a16:creationId xmlns:a16="http://schemas.microsoft.com/office/drawing/2014/main" id="{827A6E7F-4441-3C9C-2772-5C3943AAE291}"/>
              </a:ext>
            </a:extLst>
          </p:cNvPr>
          <p:cNvCxnSpPr>
            <a:cxnSpLocks/>
          </p:cNvCxnSpPr>
          <p:nvPr/>
        </p:nvCxnSpPr>
        <p:spPr>
          <a:xfrm flipV="1">
            <a:off x="4909615" y="4850854"/>
            <a:ext cx="485275" cy="209889"/>
          </a:xfrm>
          <a:prstGeom prst="line">
            <a:avLst/>
          </a:prstGeom>
          <a:ln w="2222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nvGrpSpPr>
          <p:cNvPr id="112" name="그룹 111">
            <a:extLst>
              <a:ext uri="{FF2B5EF4-FFF2-40B4-BE49-F238E27FC236}">
                <a16:creationId xmlns:a16="http://schemas.microsoft.com/office/drawing/2014/main" id="{15F43D7B-2E7A-16CB-1428-043110745ED0}"/>
              </a:ext>
            </a:extLst>
          </p:cNvPr>
          <p:cNvGrpSpPr/>
          <p:nvPr/>
        </p:nvGrpSpPr>
        <p:grpSpPr>
          <a:xfrm>
            <a:off x="10028804" y="120075"/>
            <a:ext cx="2163191" cy="441900"/>
            <a:chOff x="7047392" y="2477023"/>
            <a:chExt cx="1606069" cy="328090"/>
          </a:xfrm>
          <a:solidFill>
            <a:srgbClr val="2874C0"/>
          </a:solidFill>
        </p:grpSpPr>
        <p:sp>
          <p:nvSpPr>
            <p:cNvPr id="113" name="자유형 175">
              <a:extLst>
                <a:ext uri="{FF2B5EF4-FFF2-40B4-BE49-F238E27FC236}">
                  <a16:creationId xmlns:a16="http://schemas.microsoft.com/office/drawing/2014/main" id="{987960A7-2F8C-9055-EE53-A37638D238F9}"/>
                </a:ext>
              </a:extLst>
            </p:cNvPr>
            <p:cNvSpPr>
              <a:spLocks/>
            </p:cNvSpPr>
            <p:nvPr/>
          </p:nvSpPr>
          <p:spPr bwMode="auto">
            <a:xfrm rot="10800000" flipV="1">
              <a:off x="7047392"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14" name="자유형 176">
              <a:extLst>
                <a:ext uri="{FF2B5EF4-FFF2-40B4-BE49-F238E27FC236}">
                  <a16:creationId xmlns:a16="http://schemas.microsoft.com/office/drawing/2014/main" id="{3A022FB0-BECD-71BE-EE34-0A7DC6456614}"/>
                </a:ext>
              </a:extLst>
            </p:cNvPr>
            <p:cNvSpPr>
              <a:spLocks/>
            </p:cNvSpPr>
            <p:nvPr/>
          </p:nvSpPr>
          <p:spPr bwMode="auto">
            <a:xfrm rot="10800000" flipH="1" flipV="1">
              <a:off x="7903840" y="2477023"/>
              <a:ext cx="74962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12" name="TextBox 11">
            <a:extLst>
              <a:ext uri="{FF2B5EF4-FFF2-40B4-BE49-F238E27FC236}">
                <a16:creationId xmlns:a16="http://schemas.microsoft.com/office/drawing/2014/main" id="{0FD56485-77B8-9EF1-D8E0-1366DAAC214E}"/>
              </a:ext>
            </a:extLst>
          </p:cNvPr>
          <p:cNvSpPr txBox="1"/>
          <p:nvPr/>
        </p:nvSpPr>
        <p:spPr>
          <a:xfrm>
            <a:off x="10916575" y="261316"/>
            <a:ext cx="958852"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All Scholars</a:t>
            </a:r>
          </a:p>
        </p:txBody>
      </p:sp>
      <p:grpSp>
        <p:nvGrpSpPr>
          <p:cNvPr id="3" name="그룹 2">
            <a:extLst>
              <a:ext uri="{FF2B5EF4-FFF2-40B4-BE49-F238E27FC236}">
                <a16:creationId xmlns:a16="http://schemas.microsoft.com/office/drawing/2014/main" id="{4FE18118-87C2-3746-1E39-6D1A39EE5471}"/>
              </a:ext>
            </a:extLst>
          </p:cNvPr>
          <p:cNvGrpSpPr/>
          <p:nvPr/>
        </p:nvGrpSpPr>
        <p:grpSpPr>
          <a:xfrm>
            <a:off x="11344854" y="143432"/>
            <a:ext cx="530573" cy="64406"/>
            <a:chOff x="11318022" y="143432"/>
            <a:chExt cx="530573" cy="64406"/>
          </a:xfrm>
        </p:grpSpPr>
        <p:sp>
          <p:nvSpPr>
            <p:cNvPr id="14" name="타원 13">
              <a:extLst>
                <a:ext uri="{FF2B5EF4-FFF2-40B4-BE49-F238E27FC236}">
                  <a16:creationId xmlns:a16="http://schemas.microsoft.com/office/drawing/2014/main" id="{B5C9A30F-2E82-BEC2-5FA6-766675981A0C}"/>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65384A12-C2B7-AC9F-B75A-8E8099CBB845}"/>
                </a:ext>
              </a:extLst>
            </p:cNvPr>
            <p:cNvSpPr/>
            <p:nvPr/>
          </p:nvSpPr>
          <p:spPr>
            <a:xfrm>
              <a:off x="11473411"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D17737A8-1431-F598-6421-0CEFAA1EE3B7}"/>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2467AFD9-33ED-5879-AE2C-A406AA47E45B}"/>
                </a:ext>
              </a:extLst>
            </p:cNvPr>
            <p:cNvSpPr/>
            <p:nvPr/>
          </p:nvSpPr>
          <p:spPr>
            <a:xfrm>
              <a:off x="11784189"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44" name="Table 30">
            <a:extLst>
              <a:ext uri="{FF2B5EF4-FFF2-40B4-BE49-F238E27FC236}">
                <a16:creationId xmlns:a16="http://schemas.microsoft.com/office/drawing/2014/main" id="{B52D1F2B-B019-4B3B-8B77-DEFAEE08A0DF}"/>
              </a:ext>
            </a:extLst>
          </p:cNvPr>
          <p:cNvGraphicFramePr>
            <a:graphicFrameLocks noGrp="1"/>
          </p:cNvGraphicFramePr>
          <p:nvPr>
            <p:extLst>
              <p:ext uri="{D42A27DB-BD31-4B8C-83A1-F6EECF244321}">
                <p14:modId xmlns:p14="http://schemas.microsoft.com/office/powerpoint/2010/main" val="1230964576"/>
              </p:ext>
            </p:extLst>
          </p:nvPr>
        </p:nvGraphicFramePr>
        <p:xfrm>
          <a:off x="838200" y="1209040"/>
          <a:ext cx="10794999" cy="5145193"/>
        </p:xfrm>
        <a:graphic>
          <a:graphicData uri="http://schemas.openxmlformats.org/drawingml/2006/table">
            <a:tbl>
              <a:tblPr firstRow="1" bandRow="1">
                <a:tableStyleId>{5C22544A-7EE6-4342-B048-85BDC9FD1C3A}</a:tableStyleId>
              </a:tblPr>
              <a:tblGrid>
                <a:gridCol w="1125220">
                  <a:extLst>
                    <a:ext uri="{9D8B030D-6E8A-4147-A177-3AD203B41FA5}">
                      <a16:colId xmlns:a16="http://schemas.microsoft.com/office/drawing/2014/main" val="2991129189"/>
                    </a:ext>
                  </a:extLst>
                </a:gridCol>
                <a:gridCol w="2136140">
                  <a:extLst>
                    <a:ext uri="{9D8B030D-6E8A-4147-A177-3AD203B41FA5}">
                      <a16:colId xmlns:a16="http://schemas.microsoft.com/office/drawing/2014/main" val="3654432537"/>
                    </a:ext>
                  </a:extLst>
                </a:gridCol>
                <a:gridCol w="2331720">
                  <a:extLst>
                    <a:ext uri="{9D8B030D-6E8A-4147-A177-3AD203B41FA5}">
                      <a16:colId xmlns:a16="http://schemas.microsoft.com/office/drawing/2014/main" val="75151470"/>
                    </a:ext>
                  </a:extLst>
                </a:gridCol>
                <a:gridCol w="2087880">
                  <a:extLst>
                    <a:ext uri="{9D8B030D-6E8A-4147-A177-3AD203B41FA5}">
                      <a16:colId xmlns:a16="http://schemas.microsoft.com/office/drawing/2014/main" val="1965759151"/>
                    </a:ext>
                  </a:extLst>
                </a:gridCol>
                <a:gridCol w="3114039">
                  <a:extLst>
                    <a:ext uri="{9D8B030D-6E8A-4147-A177-3AD203B41FA5}">
                      <a16:colId xmlns:a16="http://schemas.microsoft.com/office/drawing/2014/main" val="514258918"/>
                    </a:ext>
                  </a:extLst>
                </a:gridCol>
              </a:tblGrid>
              <a:tr h="545255">
                <a:tc>
                  <a:txBody>
                    <a:bodyPr/>
                    <a:lstStyle/>
                    <a:p>
                      <a:pPr latinLnBrk="1"/>
                      <a:endParaRPr lang="ko-KR" altLang="en-US" sz="1600" b="1" dirty="0"/>
                    </a:p>
                  </a:txBody>
                  <a:tcPr/>
                </a:tc>
                <a:tc>
                  <a:txBody>
                    <a:bodyPr/>
                    <a:lstStyle/>
                    <a:p>
                      <a:pPr algn="ctr" latinLnBrk="1"/>
                      <a:r>
                        <a:rPr lang="en-US" altLang="ko-KR" sz="1600" b="1" dirty="0"/>
                        <a:t>Airfare</a:t>
                      </a:r>
                      <a:endParaRPr lang="ko-KR" altLang="en-US" sz="1600" b="1" dirty="0"/>
                    </a:p>
                  </a:txBody>
                  <a:tcPr/>
                </a:tc>
                <a:tc>
                  <a:txBody>
                    <a:bodyPr/>
                    <a:lstStyle/>
                    <a:p>
                      <a:pPr algn="ctr" latinLnBrk="1"/>
                      <a:r>
                        <a:rPr lang="en-US" altLang="ko-KR" sz="1600" b="1" dirty="0"/>
                        <a:t>Tuition</a:t>
                      </a:r>
                      <a:endParaRPr lang="ko-KR" altLang="en-US" sz="1600" b="1" dirty="0"/>
                    </a:p>
                  </a:txBody>
                  <a:tcPr/>
                </a:tc>
                <a:tc>
                  <a:txBody>
                    <a:bodyPr/>
                    <a:lstStyle/>
                    <a:p>
                      <a:pPr algn="ctr" latinLnBrk="1"/>
                      <a:r>
                        <a:rPr lang="en-US" altLang="ko-KR" sz="1600" b="1" dirty="0"/>
                        <a:t>Korean Language Training Fee</a:t>
                      </a:r>
                      <a:endParaRPr lang="ko-KR" altLang="en-US" sz="1600" b="1" dirty="0"/>
                    </a:p>
                  </a:txBody>
                  <a:tcPr/>
                </a:tc>
                <a:tc>
                  <a:txBody>
                    <a:bodyPr/>
                    <a:lstStyle/>
                    <a:p>
                      <a:pPr algn="ctr" latinLnBrk="1"/>
                      <a:r>
                        <a:rPr lang="en-US" altLang="ko-KR" sz="1600" b="1" dirty="0"/>
                        <a:t>Allowances </a:t>
                      </a:r>
                      <a:endParaRPr lang="ko-KR" altLang="en-US" sz="1600" b="1" dirty="0"/>
                    </a:p>
                  </a:txBody>
                  <a:tcPr/>
                </a:tc>
                <a:extLst>
                  <a:ext uri="{0D108BD9-81ED-4DB2-BD59-A6C34878D82A}">
                    <a16:rowId xmlns:a16="http://schemas.microsoft.com/office/drawing/2014/main" val="1551391494"/>
                  </a:ext>
                </a:extLst>
              </a:tr>
              <a:tr h="946573">
                <a:tc>
                  <a:txBody>
                    <a:bodyPr/>
                    <a:lstStyle/>
                    <a:p>
                      <a:pPr latinLnBrk="1"/>
                      <a:r>
                        <a:rPr lang="en-US" altLang="ko-KR" sz="1600" b="1" dirty="0"/>
                        <a:t>Recipient</a:t>
                      </a:r>
                      <a:endParaRPr lang="ko-KR" altLang="en-US" sz="1600" b="1" dirty="0"/>
                    </a:p>
                  </a:txBody>
                  <a:tcPr/>
                </a:tc>
                <a:tc>
                  <a:txBody>
                    <a:bodyPr/>
                    <a:lstStyle/>
                    <a:p>
                      <a:pPr algn="ctr" latinLnBrk="1"/>
                      <a:r>
                        <a:rPr lang="en-US" altLang="ko-KR" sz="1600" b="0" dirty="0"/>
                        <a:t>All Scholars</a:t>
                      </a:r>
                      <a:endParaRPr lang="ko-KR" altLang="en-US" sz="1600" b="0" dirty="0"/>
                    </a:p>
                  </a:txBody>
                  <a:tcPr/>
                </a:tc>
                <a:tc>
                  <a:txBody>
                    <a:bodyPr/>
                    <a:lstStyle/>
                    <a:p>
                      <a:pPr algn="ctr" latinLnBrk="1"/>
                      <a:r>
                        <a:rPr lang="en-US" altLang="ko-KR" sz="1600" b="0" dirty="0"/>
                        <a:t>Scholars in </a:t>
                      </a:r>
                    </a:p>
                    <a:p>
                      <a:pPr algn="ctr" latinLnBrk="1"/>
                      <a:r>
                        <a:rPr lang="en-US" altLang="ko-KR" sz="1600" b="0" dirty="0"/>
                        <a:t>Degree Program</a:t>
                      </a:r>
                      <a:endParaRPr lang="ko-KR" altLang="en-US" sz="1600" b="0" dirty="0"/>
                    </a:p>
                  </a:txBody>
                  <a:tcPr/>
                </a:tc>
                <a:tc>
                  <a:txBody>
                    <a:bodyPr/>
                    <a:lstStyle/>
                    <a:p>
                      <a:pPr algn="ctr" latinLnBrk="1"/>
                      <a:r>
                        <a:rPr lang="en-US" altLang="ko-KR" sz="1600" b="0" dirty="0"/>
                        <a:t>Scholars in </a:t>
                      </a:r>
                      <a:br>
                        <a:rPr lang="en-US" altLang="ko-KR" sz="1600" b="0" dirty="0"/>
                      </a:br>
                      <a:r>
                        <a:rPr lang="en-US" altLang="ko-KR" sz="1600" b="0" dirty="0"/>
                        <a:t>Korean Language Program</a:t>
                      </a:r>
                      <a:endParaRPr lang="ko-KR" altLang="en-US" sz="1600" b="0" dirty="0"/>
                    </a:p>
                  </a:txBody>
                  <a:tcPr/>
                </a:tc>
                <a:tc>
                  <a:txBody>
                    <a:bodyPr/>
                    <a:lstStyle/>
                    <a:p>
                      <a:pPr algn="ctr" latinLnBrk="1"/>
                      <a:r>
                        <a:rPr lang="en-US" altLang="ko-KR" sz="1600" b="0" dirty="0"/>
                        <a:t>All Scholars</a:t>
                      </a:r>
                      <a:endParaRPr lang="ko-KR" altLang="en-US" sz="1600" b="0" dirty="0"/>
                    </a:p>
                  </a:txBody>
                  <a:tcPr/>
                </a:tc>
                <a:extLst>
                  <a:ext uri="{0D108BD9-81ED-4DB2-BD59-A6C34878D82A}">
                    <a16:rowId xmlns:a16="http://schemas.microsoft.com/office/drawing/2014/main" val="729422136"/>
                  </a:ext>
                </a:extLst>
              </a:tr>
              <a:tr h="3619500">
                <a:tc>
                  <a:txBody>
                    <a:bodyPr/>
                    <a:lstStyle/>
                    <a:p>
                      <a:pPr latinLnBrk="1"/>
                      <a:r>
                        <a:rPr lang="en-US" altLang="ko-KR" sz="1600" b="1" dirty="0"/>
                        <a:t>Benefits</a:t>
                      </a:r>
                      <a:endParaRPr lang="ko-KR" altLang="en-US" sz="1600" b="1" dirty="0"/>
                    </a:p>
                  </a:txBody>
                  <a:tcPr/>
                </a:tc>
                <a:tc>
                  <a:txBody>
                    <a:bodyPr/>
                    <a:lstStyle/>
                    <a:p>
                      <a:pPr algn="ctr" latinLnBrk="1"/>
                      <a:r>
                        <a:rPr lang="en-US" altLang="ko-KR" sz="1600" b="0" dirty="0"/>
                        <a:t>One</a:t>
                      </a:r>
                      <a:br>
                        <a:rPr lang="en-US" altLang="ko-KR" sz="1600" b="0" dirty="0"/>
                      </a:br>
                      <a:r>
                        <a:rPr lang="en-US" altLang="ko-KR" sz="1600" b="0" dirty="0"/>
                        <a:t>Round-trip</a:t>
                      </a:r>
                    </a:p>
                    <a:p>
                      <a:pPr algn="ctr" latinLnBrk="1"/>
                      <a:r>
                        <a:rPr lang="en-US" altLang="ko-KR" sz="1600" b="0" dirty="0"/>
                        <a:t>Economy class flight ticket</a:t>
                      </a:r>
                      <a:br>
                        <a:rPr lang="en-US" altLang="ko-KR" sz="1600" b="0" dirty="0"/>
                      </a:br>
                      <a:r>
                        <a:rPr lang="en-US" altLang="ko-KR" sz="1600" b="0" dirty="0"/>
                        <a:t>(actual expense)</a:t>
                      </a:r>
                      <a:endParaRPr lang="ko-KR" altLang="en-US" sz="1600" b="0" dirty="0"/>
                    </a:p>
                  </a:txBody>
                  <a:tcPr/>
                </a:tc>
                <a:tc>
                  <a:txBody>
                    <a:bodyPr/>
                    <a:lstStyle/>
                    <a:p>
                      <a:pPr algn="ctr" latinLnBrk="1"/>
                      <a:r>
                        <a:rPr lang="en-US" altLang="ko-KR" sz="1600" b="0" dirty="0"/>
                        <a:t>NIIED </a:t>
                      </a:r>
                      <a:br>
                        <a:rPr lang="en-US" altLang="ko-KR" sz="1600" b="0" dirty="0"/>
                      </a:br>
                      <a:r>
                        <a:rPr lang="en-US" altLang="ko-KR" sz="1600" b="0" dirty="0"/>
                        <a:t>and </a:t>
                      </a:r>
                      <a:br>
                        <a:rPr lang="en-US" altLang="ko-KR" sz="1600" b="0" dirty="0"/>
                      </a:br>
                      <a:r>
                        <a:rPr lang="en-US" altLang="ko-KR" sz="1600" b="0" dirty="0"/>
                        <a:t>ROK Universities will cover </a:t>
                      </a:r>
                      <a:br>
                        <a:rPr lang="en-US" altLang="ko-KR" sz="1600" b="0" dirty="0"/>
                      </a:br>
                      <a:r>
                        <a:rPr lang="en-US" altLang="ko-KR" sz="1600" b="0" dirty="0"/>
                        <a:t>the Tuition</a:t>
                      </a:r>
                      <a:endParaRPr lang="ko-KR" altLang="en-US" sz="1600" b="0" dirty="0"/>
                    </a:p>
                  </a:txBody>
                  <a:tcPr/>
                </a:tc>
                <a:tc>
                  <a:txBody>
                    <a:bodyPr/>
                    <a:lstStyle/>
                    <a:p>
                      <a:pPr algn="ctr" latinLnBrk="1"/>
                      <a:r>
                        <a:rPr lang="en-US" altLang="ko-KR" sz="1600" b="0" dirty="0">
                          <a:solidFill>
                            <a:schemeClr val="tx1"/>
                          </a:solidFill>
                        </a:rPr>
                        <a:t>5.2 million</a:t>
                      </a:r>
                    </a:p>
                    <a:p>
                      <a:pPr algn="ctr" latinLnBrk="1"/>
                      <a:r>
                        <a:rPr lang="en-US" altLang="ko-KR" sz="1600" b="0" dirty="0">
                          <a:solidFill>
                            <a:schemeClr val="tx1"/>
                          </a:solidFill>
                        </a:rPr>
                        <a:t>KRW</a:t>
                      </a:r>
                    </a:p>
                    <a:p>
                      <a:pPr algn="ctr" latinLnBrk="1"/>
                      <a:r>
                        <a:rPr lang="en-US" altLang="ko-KR" sz="1600" b="0" dirty="0">
                          <a:solidFill>
                            <a:schemeClr val="tx1"/>
                          </a:solidFill>
                        </a:rPr>
                        <a:t>(four quarters) paid directly to language institute to cover training fee</a:t>
                      </a:r>
                      <a:endParaRPr lang="ko-KR" altLang="en-US" sz="1600" b="0" dirty="0">
                        <a:solidFill>
                          <a:schemeClr val="tx1"/>
                        </a:solidFill>
                      </a:endParaRPr>
                    </a:p>
                  </a:txBody>
                  <a:tcPr/>
                </a:tc>
                <a:tc>
                  <a:txBody>
                    <a:bodyPr/>
                    <a:lstStyle/>
                    <a:p>
                      <a:pPr marL="285750" indent="-285750" algn="ctr" latinLnBrk="1">
                        <a:buFont typeface="Arial" panose="020B0604020202020204" pitchFamily="34" charset="0"/>
                        <a:buChar char="•"/>
                      </a:pPr>
                      <a:r>
                        <a:rPr lang="en-US" altLang="ko-KR" sz="1600" b="0" dirty="0"/>
                        <a:t>Language Program</a:t>
                      </a:r>
                      <a:br>
                        <a:rPr lang="en-US" altLang="ko-KR" sz="1600" b="0" dirty="0"/>
                      </a:br>
                      <a:r>
                        <a:rPr lang="en-US" altLang="ko-KR" sz="1600" b="0" dirty="0"/>
                        <a:t>14.1 million KRW</a:t>
                      </a:r>
                      <a:br>
                        <a:rPr lang="en-US" altLang="ko-KR" sz="1600" b="0" dirty="0"/>
                      </a:br>
                      <a:r>
                        <a:rPr lang="en-US" altLang="ko-KR" sz="1600" b="0" dirty="0"/>
                        <a:t>(about 10,500 USD) </a:t>
                      </a:r>
                      <a:br>
                        <a:rPr lang="en-US" altLang="ko-KR" sz="1600" b="0" dirty="0"/>
                      </a:br>
                      <a:r>
                        <a:rPr lang="en-US" altLang="ko-KR" sz="1600" b="0" dirty="0"/>
                        <a:t>per year</a:t>
                      </a:r>
                    </a:p>
                    <a:p>
                      <a:pPr marL="0" indent="0" algn="ctr" latinLnBrk="1">
                        <a:buFont typeface="Arial" panose="020B0604020202020204" pitchFamily="34" charset="0"/>
                        <a:buNone/>
                      </a:pPr>
                      <a:endParaRPr lang="en-US" altLang="ko-KR" sz="1600" b="0" dirty="0"/>
                    </a:p>
                    <a:p>
                      <a:pPr marL="285750" indent="-285750" algn="ctr" latinLnBrk="1">
                        <a:buFont typeface="Arial" panose="020B0604020202020204" pitchFamily="34" charset="0"/>
                        <a:buChar char="•"/>
                      </a:pPr>
                      <a:r>
                        <a:rPr lang="en-US" altLang="ko-KR" sz="1600" b="0" dirty="0"/>
                        <a:t>Graduate Degree Program</a:t>
                      </a:r>
                      <a:br>
                        <a:rPr lang="en-US" altLang="ko-KR" sz="1600" b="0" dirty="0"/>
                      </a:br>
                      <a:r>
                        <a:rPr lang="en-US" altLang="ko-KR" sz="1600" b="0" dirty="0"/>
                        <a:t>15.7 million KRW</a:t>
                      </a:r>
                      <a:br>
                        <a:rPr lang="en-US" altLang="ko-KR" sz="1600" b="0" dirty="0"/>
                      </a:br>
                      <a:r>
                        <a:rPr lang="en-US" altLang="ko-KR" sz="1600" b="0" dirty="0"/>
                        <a:t>(about 11,700 USD)</a:t>
                      </a:r>
                      <a:br>
                        <a:rPr lang="en-US" altLang="ko-KR" sz="1600" b="0" dirty="0"/>
                      </a:br>
                      <a:r>
                        <a:rPr lang="en-US" altLang="ko-KR" sz="1600" b="0" dirty="0"/>
                        <a:t>per year)</a:t>
                      </a:r>
                    </a:p>
                  </a:txBody>
                  <a:tcPr/>
                </a:tc>
                <a:extLst>
                  <a:ext uri="{0D108BD9-81ED-4DB2-BD59-A6C34878D82A}">
                    <a16:rowId xmlns:a16="http://schemas.microsoft.com/office/drawing/2014/main" val="2049247731"/>
                  </a:ext>
                </a:extLst>
              </a:tr>
            </a:tbl>
          </a:graphicData>
        </a:graphic>
      </p:graphicFrame>
      <p:sp>
        <p:nvSpPr>
          <p:cNvPr id="45" name="TextBox 44">
            <a:extLst>
              <a:ext uri="{FF2B5EF4-FFF2-40B4-BE49-F238E27FC236}">
                <a16:creationId xmlns:a16="http://schemas.microsoft.com/office/drawing/2014/main" id="{7D783B29-2E69-44B0-A263-0E96BDD48C08}"/>
              </a:ext>
            </a:extLst>
          </p:cNvPr>
          <p:cNvSpPr txBox="1"/>
          <p:nvPr/>
        </p:nvSpPr>
        <p:spPr>
          <a:xfrm>
            <a:off x="619761" y="5865832"/>
            <a:ext cx="775022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400" b="1" dirty="0">
                <a:solidFill>
                  <a:schemeClr val="bg1"/>
                </a:solidFill>
                <a:highlight>
                  <a:srgbClr val="FF0000"/>
                </a:highlight>
              </a:rPr>
              <a:t> INTERNAL.</a:t>
            </a:r>
            <a:r>
              <a:rPr lang="en-US" altLang="ko-KR" sz="1400" b="1" dirty="0">
                <a:solidFill>
                  <a:schemeClr val="bg1"/>
                </a:solidFill>
              </a:rPr>
              <a:t> </a:t>
            </a:r>
            <a:r>
              <a:rPr lang="en-US" altLang="ko-KR" sz="1400" b="1" dirty="0"/>
              <a:t>The allowance amount in USD has been converted using today's exchange rate to assist your understanding, and </a:t>
            </a:r>
            <a:r>
              <a:rPr lang="en-US" altLang="ko-KR" sz="1400" b="1" u="sng" dirty="0"/>
              <a:t>it may vary depending on the exchange rate</a:t>
            </a:r>
            <a:r>
              <a:rPr lang="en-US" altLang="ko-KR" sz="1400" b="1" dirty="0"/>
              <a:t>.</a:t>
            </a:r>
          </a:p>
        </p:txBody>
      </p:sp>
    </p:spTree>
    <p:extLst>
      <p:ext uri="{BB962C8B-B14F-4D97-AF65-F5344CB8AC3E}">
        <p14:creationId xmlns:p14="http://schemas.microsoft.com/office/powerpoint/2010/main" val="2710865474"/>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75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1" fill="hold" nodeType="withEffect">
                                  <p:stCondLst>
                                    <p:cond delay="525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par>
                                <p:cTn id="11" presetID="22" presetClass="entr" presetSubtype="2" fill="hold" nodeType="withEffect">
                                  <p:stCondLst>
                                    <p:cond delay="1050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500"/>
                                        <p:tgtEl>
                                          <p:spTgt spid="57"/>
                                        </p:tgtEl>
                                      </p:cBhvr>
                                    </p:animEffect>
                                  </p:childTnLst>
                                </p:cTn>
                              </p:par>
                              <p:par>
                                <p:cTn id="14" presetID="22" presetClass="entr" presetSubtype="4" fill="hold" nodeType="withEffect">
                                  <p:stCondLst>
                                    <p:cond delay="1175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16200000" flipH="1" flipV="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a:extLst>
              <a:ext uri="{FF2B5EF4-FFF2-40B4-BE49-F238E27FC236}">
                <a16:creationId xmlns:a16="http://schemas.microsoft.com/office/drawing/2014/main" id="{C137B83A-8976-8E12-2D40-6B9024DE0818}"/>
              </a:ext>
            </a:extLst>
          </p:cNvPr>
          <p:cNvGrpSpPr/>
          <p:nvPr/>
        </p:nvGrpSpPr>
        <p:grpSpPr>
          <a:xfrm>
            <a:off x="9207998" y="120075"/>
            <a:ext cx="2984002" cy="441900"/>
            <a:chOff x="6437979" y="2477023"/>
            <a:chExt cx="2215482" cy="328090"/>
          </a:xfrm>
          <a:solidFill>
            <a:srgbClr val="2874C0"/>
          </a:solidFill>
        </p:grpSpPr>
        <p:sp>
          <p:nvSpPr>
            <p:cNvPr id="14" name="자유형 175">
              <a:extLst>
                <a:ext uri="{FF2B5EF4-FFF2-40B4-BE49-F238E27FC236}">
                  <a16:creationId xmlns:a16="http://schemas.microsoft.com/office/drawing/2014/main" id="{6AA2B3A0-973E-186A-9F35-1CB0EEE7CE02}"/>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6" name="자유형 176">
              <a:extLst>
                <a:ext uri="{FF2B5EF4-FFF2-40B4-BE49-F238E27FC236}">
                  <a16:creationId xmlns:a16="http://schemas.microsoft.com/office/drawing/2014/main" id="{51D98640-4B86-27B5-818E-0038BCFDD0A6}"/>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34" name="TextBox 33">
            <a:extLst>
              <a:ext uri="{FF2B5EF4-FFF2-40B4-BE49-F238E27FC236}">
                <a16:creationId xmlns:a16="http://schemas.microsoft.com/office/drawing/2014/main" id="{72AEFE38-0945-1B8B-854F-B4860C2352E8}"/>
              </a:ext>
            </a:extLst>
          </p:cNvPr>
          <p:cNvSpPr txBox="1"/>
          <p:nvPr/>
        </p:nvSpPr>
        <p:spPr>
          <a:xfrm>
            <a:off x="11158051" y="261316"/>
            <a:ext cx="717376"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Programs</a:t>
            </a:r>
          </a:p>
        </p:txBody>
      </p:sp>
      <p:grpSp>
        <p:nvGrpSpPr>
          <p:cNvPr id="35" name="그룹 34">
            <a:extLst>
              <a:ext uri="{FF2B5EF4-FFF2-40B4-BE49-F238E27FC236}">
                <a16:creationId xmlns:a16="http://schemas.microsoft.com/office/drawing/2014/main" id="{5D84F7F3-742A-834B-9430-A81F7ECA5165}"/>
              </a:ext>
            </a:extLst>
          </p:cNvPr>
          <p:cNvGrpSpPr/>
          <p:nvPr/>
        </p:nvGrpSpPr>
        <p:grpSpPr>
          <a:xfrm>
            <a:off x="11344854" y="143432"/>
            <a:ext cx="530573" cy="64406"/>
            <a:chOff x="11318022" y="143432"/>
            <a:chExt cx="530573" cy="64406"/>
          </a:xfrm>
        </p:grpSpPr>
        <p:sp>
          <p:nvSpPr>
            <p:cNvPr id="40" name="타원 39">
              <a:extLst>
                <a:ext uri="{FF2B5EF4-FFF2-40B4-BE49-F238E27FC236}">
                  <a16:creationId xmlns:a16="http://schemas.microsoft.com/office/drawing/2014/main" id="{C2427E99-A44A-3CF5-50A9-C70131C32DD2}"/>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86F28CE-39C2-A1FE-A3E1-BBDDE30B6117}"/>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0D91C564-8556-BCFF-522A-BF4A7DCF6DCF}"/>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a:extLst>
                <a:ext uri="{FF2B5EF4-FFF2-40B4-BE49-F238E27FC236}">
                  <a16:creationId xmlns:a16="http://schemas.microsoft.com/office/drawing/2014/main" id="{172A8777-E09E-36E3-67ED-8F88451AB078}"/>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0" name="TextBox 69">
            <a:extLst>
              <a:ext uri="{FF2B5EF4-FFF2-40B4-BE49-F238E27FC236}">
                <a16:creationId xmlns:a16="http://schemas.microsoft.com/office/drawing/2014/main" id="{4CF48D3D-22F6-2C09-D7C8-2E39D2CBA084}"/>
              </a:ext>
            </a:extLst>
          </p:cNvPr>
          <p:cNvSpPr txBox="1"/>
          <p:nvPr/>
        </p:nvSpPr>
        <p:spPr>
          <a:xfrm>
            <a:off x="587375" y="418331"/>
            <a:ext cx="8601714" cy="830997"/>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Programs</a:t>
            </a:r>
            <a:r>
              <a:rPr lang="en-US" altLang="ko-KR" sz="2800" dirty="0">
                <a:ln>
                  <a:solidFill>
                    <a:srgbClr val="F9F9FA">
                      <a:alpha val="0"/>
                    </a:srgbClr>
                  </a:solidFill>
                </a:ln>
                <a:solidFill>
                  <a:schemeClr val="tx1">
                    <a:lumMod val="85000"/>
                    <a:lumOff val="15000"/>
                  </a:schemeClr>
                </a:solidFill>
                <a:latin typeface="Mont Heavy DEMO" panose="00000A00000000000000" pitchFamily="50" charset="0"/>
              </a:rPr>
              <a:t> </a:t>
            </a:r>
            <a:r>
              <a:rPr lang="en-US" altLang="ko-KR" dirty="0">
                <a:ln>
                  <a:solidFill>
                    <a:srgbClr val="F9F9FA">
                      <a:alpha val="0"/>
                    </a:srgbClr>
                  </a:solidFill>
                </a:ln>
                <a:solidFill>
                  <a:schemeClr val="tx1">
                    <a:lumMod val="85000"/>
                    <a:lumOff val="15000"/>
                  </a:schemeClr>
                </a:solidFill>
                <a:latin typeface="Mont Heavy DEMO" panose="00000A00000000000000" pitchFamily="50" charset="0"/>
              </a:rPr>
              <a:t>(Consisting of departments in various fields established GKS Universities*)</a:t>
            </a:r>
          </a:p>
          <a:p>
            <a:r>
              <a:rPr lang="en-US" altLang="ko-KR" sz="2000" dirty="0">
                <a:ln>
                  <a:solidFill>
                    <a:srgbClr val="F9F9FA">
                      <a:alpha val="0"/>
                    </a:srgbClr>
                  </a:solidFill>
                </a:ln>
                <a:solidFill>
                  <a:schemeClr val="tx1">
                    <a:lumMod val="85000"/>
                    <a:lumOff val="15000"/>
                  </a:schemeClr>
                </a:solidFill>
                <a:latin typeface="Mont Heavy DEMO" panose="00000A00000000000000" pitchFamily="50" charset="0"/>
              </a:rPr>
              <a:t>                          * 74 nationwide – see next slide for Type A and B</a:t>
            </a:r>
          </a:p>
        </p:txBody>
      </p:sp>
      <p:grpSp>
        <p:nvGrpSpPr>
          <p:cNvPr id="45" name="그룹 44">
            <a:extLst>
              <a:ext uri="{FF2B5EF4-FFF2-40B4-BE49-F238E27FC236}">
                <a16:creationId xmlns:a16="http://schemas.microsoft.com/office/drawing/2014/main" id="{37692407-925D-4DD2-984A-F81D2BEBE955}"/>
              </a:ext>
            </a:extLst>
          </p:cNvPr>
          <p:cNvGrpSpPr/>
          <p:nvPr/>
        </p:nvGrpSpPr>
        <p:grpSpPr>
          <a:xfrm>
            <a:off x="695323" y="1547585"/>
            <a:ext cx="1863239" cy="830997"/>
            <a:chOff x="695324" y="1730376"/>
            <a:chExt cx="948510" cy="466724"/>
          </a:xfrm>
          <a:solidFill>
            <a:schemeClr val="accent1"/>
          </a:solidFill>
        </p:grpSpPr>
        <p:sp>
          <p:nvSpPr>
            <p:cNvPr id="46" name="사각형: 둥근 모서리 45">
              <a:extLst>
                <a:ext uri="{FF2B5EF4-FFF2-40B4-BE49-F238E27FC236}">
                  <a16:creationId xmlns:a16="http://schemas.microsoft.com/office/drawing/2014/main" id="{CC5AC772-3086-420F-AB4D-7243E4C883B6}"/>
                </a:ext>
              </a:extLst>
            </p:cNvPr>
            <p:cNvSpPr/>
            <p:nvPr/>
          </p:nvSpPr>
          <p:spPr>
            <a:xfrm>
              <a:off x="695324" y="1730376"/>
              <a:ext cx="948510"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직사각형 7">
              <a:extLst>
                <a:ext uri="{FF2B5EF4-FFF2-40B4-BE49-F238E27FC236}">
                  <a16:creationId xmlns:a16="http://schemas.microsoft.com/office/drawing/2014/main" id="{06F25B62-47FB-4F41-BC58-C790A0B9E6AB}"/>
                </a:ext>
              </a:extLst>
            </p:cNvPr>
            <p:cNvSpPr/>
            <p:nvPr/>
          </p:nvSpPr>
          <p:spPr>
            <a:xfrm>
              <a:off x="891031" y="1877308"/>
              <a:ext cx="488726" cy="172861"/>
            </a:xfrm>
            <a:prstGeom prst="rect">
              <a:avLst/>
            </a:prstGeom>
            <a:grpFill/>
          </p:spPr>
          <p:txBody>
            <a:bodyPr wrap="square" lIns="0" tIns="0" rIns="0" bIns="0" rtlCol="0" anchor="ctr">
              <a:spAutoFit/>
            </a:bodyPr>
            <a:lstStyle/>
            <a:p>
              <a:pPr algn="ctr"/>
              <a:r>
                <a:rPr lang="en-US" altLang="ko-KR" sz="2000" b="1" dirty="0">
                  <a:ln>
                    <a:solidFill>
                      <a:srgbClr val="F9F9FA">
                        <a:alpha val="0"/>
                      </a:srgbClr>
                    </a:solidFill>
                  </a:ln>
                  <a:solidFill>
                    <a:schemeClr val="bg1"/>
                  </a:solidFill>
                  <a:latin typeface="Mont Heavy DEMO" panose="00000A00000000000000" pitchFamily="50" charset="0"/>
                </a:rPr>
                <a:t>General</a:t>
              </a:r>
            </a:p>
          </p:txBody>
        </p:sp>
      </p:grpSp>
      <p:grpSp>
        <p:nvGrpSpPr>
          <p:cNvPr id="51" name="그룹 50">
            <a:extLst>
              <a:ext uri="{FF2B5EF4-FFF2-40B4-BE49-F238E27FC236}">
                <a16:creationId xmlns:a16="http://schemas.microsoft.com/office/drawing/2014/main" id="{955543BC-E60A-48D0-8245-222401EF3991}"/>
              </a:ext>
            </a:extLst>
          </p:cNvPr>
          <p:cNvGrpSpPr/>
          <p:nvPr/>
        </p:nvGrpSpPr>
        <p:grpSpPr>
          <a:xfrm>
            <a:off x="720989" y="3713129"/>
            <a:ext cx="1863239" cy="921878"/>
            <a:chOff x="10308183" y="1730376"/>
            <a:chExt cx="1188492" cy="466724"/>
          </a:xfrm>
          <a:solidFill>
            <a:schemeClr val="accent1"/>
          </a:solidFill>
        </p:grpSpPr>
        <p:sp>
          <p:nvSpPr>
            <p:cNvPr id="52" name="사각형: 둥근 모서리 51">
              <a:extLst>
                <a:ext uri="{FF2B5EF4-FFF2-40B4-BE49-F238E27FC236}">
                  <a16:creationId xmlns:a16="http://schemas.microsoft.com/office/drawing/2014/main" id="{158B5A85-D80A-489F-869C-028CC9B78DA9}"/>
                </a:ext>
              </a:extLst>
            </p:cNvPr>
            <p:cNvSpPr/>
            <p:nvPr/>
          </p:nvSpPr>
          <p:spPr>
            <a:xfrm>
              <a:off x="10308183" y="1730376"/>
              <a:ext cx="1188492"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53" name="직사각형 7">
              <a:extLst>
                <a:ext uri="{FF2B5EF4-FFF2-40B4-BE49-F238E27FC236}">
                  <a16:creationId xmlns:a16="http://schemas.microsoft.com/office/drawing/2014/main" id="{430129B1-7F29-42E8-A143-B64EF1BAA3C1}"/>
                </a:ext>
              </a:extLst>
            </p:cNvPr>
            <p:cNvSpPr/>
            <p:nvPr/>
          </p:nvSpPr>
          <p:spPr>
            <a:xfrm>
              <a:off x="10747009" y="1885828"/>
              <a:ext cx="310839" cy="155820"/>
            </a:xfrm>
            <a:prstGeom prst="rect">
              <a:avLst/>
            </a:prstGeom>
            <a:grpFill/>
          </p:spPr>
          <p:txBody>
            <a:bodyPr wrap="none" lIns="0" tIns="0" rIns="0" bIns="0" rtlCol="0" anchor="ctr">
              <a:spAutoFit/>
            </a:bodyPr>
            <a:lstStyle/>
            <a:p>
              <a:pPr algn="ctr"/>
              <a:r>
                <a:rPr lang="en-US" altLang="ko-KR" sz="2000" b="1" dirty="0">
                  <a:ln>
                    <a:solidFill>
                      <a:srgbClr val="F9F9FA">
                        <a:alpha val="0"/>
                      </a:srgbClr>
                    </a:solidFill>
                  </a:ln>
                  <a:solidFill>
                    <a:schemeClr val="bg1"/>
                  </a:solidFill>
                  <a:latin typeface="Mont Heavy DEMO" panose="00000A00000000000000" pitchFamily="50" charset="0"/>
                </a:rPr>
                <a:t>R&amp;D</a:t>
              </a:r>
            </a:p>
          </p:txBody>
        </p:sp>
      </p:grpSp>
      <p:grpSp>
        <p:nvGrpSpPr>
          <p:cNvPr id="29" name="그룹 28">
            <a:extLst>
              <a:ext uri="{FF2B5EF4-FFF2-40B4-BE49-F238E27FC236}">
                <a16:creationId xmlns:a16="http://schemas.microsoft.com/office/drawing/2014/main" id="{8A5B368E-0BF5-455D-813A-A136322ED317}"/>
              </a:ext>
            </a:extLst>
          </p:cNvPr>
          <p:cNvGrpSpPr/>
          <p:nvPr/>
        </p:nvGrpSpPr>
        <p:grpSpPr>
          <a:xfrm>
            <a:off x="695323" y="2564607"/>
            <a:ext cx="1863239" cy="921879"/>
            <a:chOff x="695324" y="1730376"/>
            <a:chExt cx="948510" cy="466724"/>
          </a:xfrm>
          <a:solidFill>
            <a:schemeClr val="accent1"/>
          </a:solidFill>
        </p:grpSpPr>
        <p:sp>
          <p:nvSpPr>
            <p:cNvPr id="30" name="사각형: 둥근 모서리 29">
              <a:extLst>
                <a:ext uri="{FF2B5EF4-FFF2-40B4-BE49-F238E27FC236}">
                  <a16:creationId xmlns:a16="http://schemas.microsoft.com/office/drawing/2014/main" id="{ACDAFF46-0F3B-43A7-8C9E-6FC9E0C73C52}"/>
                </a:ext>
              </a:extLst>
            </p:cNvPr>
            <p:cNvSpPr/>
            <p:nvPr/>
          </p:nvSpPr>
          <p:spPr>
            <a:xfrm>
              <a:off x="695324" y="1730376"/>
              <a:ext cx="948510"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직사각형 7">
              <a:extLst>
                <a:ext uri="{FF2B5EF4-FFF2-40B4-BE49-F238E27FC236}">
                  <a16:creationId xmlns:a16="http://schemas.microsoft.com/office/drawing/2014/main" id="{7C5509D0-FB1E-4806-8A81-294A274A01FE}"/>
                </a:ext>
              </a:extLst>
            </p:cNvPr>
            <p:cNvSpPr/>
            <p:nvPr/>
          </p:nvSpPr>
          <p:spPr>
            <a:xfrm>
              <a:off x="976884" y="1885829"/>
              <a:ext cx="331260" cy="155820"/>
            </a:xfrm>
            <a:prstGeom prst="rect">
              <a:avLst/>
            </a:prstGeom>
            <a:grpFill/>
          </p:spPr>
          <p:txBody>
            <a:bodyPr wrap="square" lIns="0" tIns="0" rIns="0" bIns="0" rtlCol="0" anchor="ctr">
              <a:spAutoFit/>
            </a:bodyPr>
            <a:lstStyle/>
            <a:p>
              <a:pPr algn="ctr"/>
              <a:r>
                <a:rPr lang="en-US" altLang="ko-KR" sz="2000" b="1" dirty="0">
                  <a:ln>
                    <a:solidFill>
                      <a:srgbClr val="F9F9FA">
                        <a:alpha val="0"/>
                      </a:srgbClr>
                    </a:solidFill>
                  </a:ln>
                  <a:solidFill>
                    <a:schemeClr val="bg1"/>
                  </a:solidFill>
                  <a:latin typeface="Mont Heavy DEMO" panose="00000A00000000000000" pitchFamily="50" charset="0"/>
                </a:rPr>
                <a:t>R-GKS</a:t>
              </a:r>
            </a:p>
          </p:txBody>
        </p:sp>
      </p:grpSp>
      <p:sp>
        <p:nvSpPr>
          <p:cNvPr id="38" name="사각형: 둥근 모서리 37">
            <a:extLst>
              <a:ext uri="{FF2B5EF4-FFF2-40B4-BE49-F238E27FC236}">
                <a16:creationId xmlns:a16="http://schemas.microsoft.com/office/drawing/2014/main" id="{1F49C179-F045-4C67-A9E7-A403B0C8DCD3}"/>
              </a:ext>
            </a:extLst>
          </p:cNvPr>
          <p:cNvSpPr/>
          <p:nvPr/>
        </p:nvSpPr>
        <p:spPr>
          <a:xfrm>
            <a:off x="720987" y="4780026"/>
            <a:ext cx="1837574" cy="1286666"/>
          </a:xfrm>
          <a:prstGeom prst="roundRect">
            <a:avLst>
              <a:gd name="adj" fmla="val 10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54" name="직사각형 7">
            <a:extLst>
              <a:ext uri="{FF2B5EF4-FFF2-40B4-BE49-F238E27FC236}">
                <a16:creationId xmlns:a16="http://schemas.microsoft.com/office/drawing/2014/main" id="{FB581AAA-5F30-4375-AF3E-1097A79BA186}"/>
              </a:ext>
            </a:extLst>
          </p:cNvPr>
          <p:cNvSpPr/>
          <p:nvPr/>
        </p:nvSpPr>
        <p:spPr>
          <a:xfrm>
            <a:off x="780189" y="5234523"/>
            <a:ext cx="1674497" cy="307777"/>
          </a:xfrm>
          <a:prstGeom prst="rect">
            <a:avLst/>
          </a:prstGeom>
          <a:noFill/>
        </p:spPr>
        <p:txBody>
          <a:bodyPr wrap="none" lIns="0" tIns="0" rIns="0" bIns="0" rtlCol="0" anchor="ctr">
            <a:spAutoFit/>
          </a:bodyPr>
          <a:lstStyle/>
          <a:p>
            <a:pPr algn="ctr"/>
            <a:r>
              <a:rPr lang="en-US" altLang="ko-KR" sz="2000" b="1" dirty="0">
                <a:ln>
                  <a:solidFill>
                    <a:srgbClr val="F9F9FA">
                      <a:alpha val="0"/>
                    </a:srgbClr>
                  </a:solidFill>
                </a:ln>
                <a:solidFill>
                  <a:schemeClr val="bg1"/>
                </a:solidFill>
                <a:latin typeface="Mont Heavy DEMO" panose="00000A00000000000000" pitchFamily="50" charset="0"/>
              </a:rPr>
              <a:t>Global Network</a:t>
            </a:r>
          </a:p>
        </p:txBody>
      </p:sp>
      <p:grpSp>
        <p:nvGrpSpPr>
          <p:cNvPr id="56" name="그룹 55">
            <a:extLst>
              <a:ext uri="{FF2B5EF4-FFF2-40B4-BE49-F238E27FC236}">
                <a16:creationId xmlns:a16="http://schemas.microsoft.com/office/drawing/2014/main" id="{9E159E86-689A-427D-B955-82DE86566A62}"/>
              </a:ext>
            </a:extLst>
          </p:cNvPr>
          <p:cNvGrpSpPr/>
          <p:nvPr/>
        </p:nvGrpSpPr>
        <p:grpSpPr>
          <a:xfrm>
            <a:off x="2641351" y="1532975"/>
            <a:ext cx="8432543" cy="921879"/>
            <a:chOff x="695324" y="1730376"/>
            <a:chExt cx="972480" cy="466724"/>
          </a:xfrm>
          <a:solidFill>
            <a:schemeClr val="bg1">
              <a:lumMod val="95000"/>
            </a:schemeClr>
          </a:solidFill>
        </p:grpSpPr>
        <p:sp>
          <p:nvSpPr>
            <p:cNvPr id="60" name="사각형: 둥근 모서리 59">
              <a:extLst>
                <a:ext uri="{FF2B5EF4-FFF2-40B4-BE49-F238E27FC236}">
                  <a16:creationId xmlns:a16="http://schemas.microsoft.com/office/drawing/2014/main" id="{0A7DDF11-987F-4162-ACDC-83DF0F153A04}"/>
                </a:ext>
              </a:extLst>
            </p:cNvPr>
            <p:cNvSpPr/>
            <p:nvPr/>
          </p:nvSpPr>
          <p:spPr>
            <a:xfrm>
              <a:off x="695324" y="1730376"/>
              <a:ext cx="948510"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1" name="직사각형 7">
              <a:extLst>
                <a:ext uri="{FF2B5EF4-FFF2-40B4-BE49-F238E27FC236}">
                  <a16:creationId xmlns:a16="http://schemas.microsoft.com/office/drawing/2014/main" id="{D96B3AF4-7F25-456A-9323-DD5CF48BDC63}"/>
                </a:ext>
              </a:extLst>
            </p:cNvPr>
            <p:cNvSpPr/>
            <p:nvPr/>
          </p:nvSpPr>
          <p:spPr>
            <a:xfrm>
              <a:off x="711126" y="1732238"/>
              <a:ext cx="956678" cy="436295"/>
            </a:xfrm>
            <a:prstGeom prst="rect">
              <a:avLst/>
            </a:prstGeom>
            <a:noFill/>
          </p:spPr>
          <p:txBody>
            <a:bodyPr wrap="square" lIns="0" tIns="0" rIns="0" bIns="0" rtlCol="0" anchor="ctr">
              <a:spAutoFit/>
            </a:bodyPr>
            <a:lstStyle/>
            <a:p>
              <a:pPr marL="285750" indent="-285750" algn="just">
                <a:lnSpc>
                  <a:spcPct val="150000"/>
                </a:lnSpc>
                <a:buFont typeface="Arial" panose="020B0604020202020204" pitchFamily="34" charset="0"/>
                <a:buChar char="•"/>
              </a:pP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Provided by departments at </a:t>
              </a:r>
              <a:r>
                <a:rPr lang="en-US" altLang="ko-KR" sz="1600" b="1" dirty="0">
                  <a:ln>
                    <a:solidFill>
                      <a:srgbClr val="F9F9FA">
                        <a:alpha val="0"/>
                      </a:srgbClr>
                    </a:solidFill>
                  </a:ln>
                  <a:solidFill>
                    <a:schemeClr val="tx1">
                      <a:lumMod val="85000"/>
                      <a:lumOff val="15000"/>
                    </a:schemeClr>
                  </a:solidFill>
                  <a:latin typeface="Mont Heavy DEMO" panose="00000A00000000000000" pitchFamily="50" charset="0"/>
                </a:rPr>
                <a:t>metropolitan</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(Type A) </a:t>
              </a:r>
              <a:r>
                <a:rPr lang="en-US" altLang="ko-KR" sz="1600" b="1" dirty="0">
                  <a:ln>
                    <a:solidFill>
                      <a:srgbClr val="F9F9FA">
                        <a:alpha val="0"/>
                      </a:srgbClr>
                    </a:solidFill>
                  </a:ln>
                  <a:solidFill>
                    <a:schemeClr val="tx1">
                      <a:lumMod val="85000"/>
                      <a:lumOff val="15000"/>
                    </a:schemeClr>
                  </a:solidFill>
                  <a:latin typeface="Mont Heavy DEMO" panose="00000A00000000000000" pitchFamily="50" charset="0"/>
                </a:rPr>
                <a:t>and regional universities</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(Type B)</a:t>
              </a:r>
            </a:p>
            <a:p>
              <a:pPr marL="285750" indent="-285750" algn="just">
                <a:buFont typeface="Arial" panose="020B0604020202020204" pitchFamily="34" charset="0"/>
                <a:buChar char="•"/>
              </a:pPr>
              <a:r>
                <a:rPr lang="en-US" altLang="ko-KR" sz="1600" b="1" dirty="0">
                  <a:ln>
                    <a:solidFill>
                      <a:srgbClr val="F9F9FA">
                        <a:alpha val="0"/>
                      </a:srgbClr>
                    </a:solidFill>
                  </a:ln>
                  <a:solidFill>
                    <a:schemeClr val="tx1">
                      <a:lumMod val="85000"/>
                      <a:lumOff val="15000"/>
                    </a:schemeClr>
                  </a:solidFill>
                  <a:latin typeface="Mont Heavy DEMO" panose="00000A00000000000000" pitchFamily="50" charset="0"/>
                </a:rPr>
                <a:t>Various majors </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such as humanities, social studies, natural sciences, arts and athletics, et</a:t>
              </a:r>
            </a:p>
            <a:p>
              <a:pPr marL="285750" indent="-285750" algn="just">
                <a:buFont typeface="Arial" panose="020B0604020202020204" pitchFamily="34" charset="0"/>
                <a:buChar char="•"/>
              </a:pP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Master’s or Doctoral program (upon successful completion of language course or exemption)</a:t>
              </a:r>
            </a:p>
          </p:txBody>
        </p:sp>
      </p:grpSp>
      <p:grpSp>
        <p:nvGrpSpPr>
          <p:cNvPr id="62" name="그룹 61">
            <a:extLst>
              <a:ext uri="{FF2B5EF4-FFF2-40B4-BE49-F238E27FC236}">
                <a16:creationId xmlns:a16="http://schemas.microsoft.com/office/drawing/2014/main" id="{79DF764D-517A-488C-9EBF-034B019EB296}"/>
              </a:ext>
            </a:extLst>
          </p:cNvPr>
          <p:cNvGrpSpPr/>
          <p:nvPr/>
        </p:nvGrpSpPr>
        <p:grpSpPr>
          <a:xfrm>
            <a:off x="2653079" y="2540870"/>
            <a:ext cx="8224695" cy="1107997"/>
            <a:chOff x="695324" y="1718357"/>
            <a:chExt cx="948510" cy="560951"/>
          </a:xfrm>
        </p:grpSpPr>
        <p:sp>
          <p:nvSpPr>
            <p:cNvPr id="65" name="사각형: 둥근 모서리 64">
              <a:extLst>
                <a:ext uri="{FF2B5EF4-FFF2-40B4-BE49-F238E27FC236}">
                  <a16:creationId xmlns:a16="http://schemas.microsoft.com/office/drawing/2014/main" id="{2409F6E3-F869-4DE0-AF0F-3D256C8E039F}"/>
                </a:ext>
              </a:extLst>
            </p:cNvPr>
            <p:cNvSpPr/>
            <p:nvPr/>
          </p:nvSpPr>
          <p:spPr>
            <a:xfrm>
              <a:off x="695324" y="1730376"/>
              <a:ext cx="948510" cy="466724"/>
            </a:xfrm>
            <a:prstGeom prst="roundRect">
              <a:avLst>
                <a:gd name="adj" fmla="val 1096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직사각형 7">
              <a:extLst>
                <a:ext uri="{FF2B5EF4-FFF2-40B4-BE49-F238E27FC236}">
                  <a16:creationId xmlns:a16="http://schemas.microsoft.com/office/drawing/2014/main" id="{91223AAA-DDD2-4006-AF08-75F1E7F07A9F}"/>
                </a:ext>
              </a:extLst>
            </p:cNvPr>
            <p:cNvSpPr/>
            <p:nvPr/>
          </p:nvSpPr>
          <p:spPr>
            <a:xfrm>
              <a:off x="711126" y="1718357"/>
              <a:ext cx="931355" cy="560951"/>
            </a:xfrm>
            <a:prstGeom prst="rect">
              <a:avLst/>
            </a:prstGeom>
            <a:noFill/>
          </p:spPr>
          <p:txBody>
            <a:bodyPr wrap="square" lIns="0" tIns="0" rIns="0" bIns="0" rtlCol="0" anchor="ctr">
              <a:spAutoFit/>
            </a:bodyPr>
            <a:lstStyle/>
            <a:p>
              <a:pPr marL="285750" indent="-285750" algn="just">
                <a:lnSpc>
                  <a:spcPct val="150000"/>
                </a:lnSpc>
                <a:buFont typeface="Arial" panose="020B0604020202020204" pitchFamily="34" charset="0"/>
                <a:buChar char="•"/>
              </a:pP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Provided by departments at </a:t>
              </a:r>
              <a:r>
                <a:rPr lang="en-US" altLang="ko-KR" sz="1600" b="1" dirty="0">
                  <a:ln>
                    <a:solidFill>
                      <a:srgbClr val="F9F9FA">
                        <a:alpha val="0"/>
                      </a:srgbClr>
                    </a:solidFill>
                  </a:ln>
                  <a:solidFill>
                    <a:schemeClr val="tx1">
                      <a:lumMod val="85000"/>
                      <a:lumOff val="15000"/>
                    </a:schemeClr>
                  </a:solidFill>
                  <a:latin typeface="Mont Heavy DEMO" panose="00000A00000000000000" pitchFamily="50" charset="0"/>
                </a:rPr>
                <a:t>regional universities</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(Type B)</a:t>
              </a:r>
            </a:p>
            <a:p>
              <a:pPr marL="285750" indent="-285750" algn="just">
                <a:buFont typeface="Arial" panose="020B0604020202020204" pitchFamily="34" charset="0"/>
                <a:buChar char="•"/>
              </a:pPr>
              <a:r>
                <a:rPr lang="en-US" altLang="ko-KR" sz="1600" b="1" dirty="0">
                  <a:ln>
                    <a:solidFill>
                      <a:srgbClr val="F9F9FA">
                        <a:alpha val="0"/>
                      </a:srgbClr>
                    </a:solidFill>
                  </a:ln>
                  <a:solidFill>
                    <a:schemeClr val="tx1">
                      <a:lumMod val="85000"/>
                      <a:lumOff val="15000"/>
                    </a:schemeClr>
                  </a:solidFill>
                  <a:latin typeface="Mont Heavy DEMO" panose="00000A00000000000000" pitchFamily="50" charset="0"/>
                </a:rPr>
                <a:t>Various majors </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such as humanities, social studies, natural sciences, arts and athletics, </a:t>
              </a:r>
              <a:r>
                <a:rPr lang="en-US" altLang="ko-KR" sz="1600" dirty="0" err="1">
                  <a:ln>
                    <a:solidFill>
                      <a:srgbClr val="F9F9FA">
                        <a:alpha val="0"/>
                      </a:srgbClr>
                    </a:solidFill>
                  </a:ln>
                  <a:solidFill>
                    <a:schemeClr val="tx1">
                      <a:lumMod val="85000"/>
                      <a:lumOff val="15000"/>
                    </a:schemeClr>
                  </a:solidFill>
                  <a:latin typeface="Mont Heavy DEMO" panose="00000A00000000000000" pitchFamily="50" charset="0"/>
                </a:rPr>
                <a:t>etc</a:t>
              </a:r>
              <a:endParaRPr lang="en-US" altLang="ko-KR" sz="1600" dirty="0">
                <a:ln>
                  <a:solidFill>
                    <a:srgbClr val="F9F9FA">
                      <a:alpha val="0"/>
                    </a:srgbClr>
                  </a:solidFill>
                </a:ln>
                <a:solidFill>
                  <a:schemeClr val="tx1">
                    <a:lumMod val="85000"/>
                    <a:lumOff val="15000"/>
                  </a:schemeClr>
                </a:solidFill>
                <a:latin typeface="Mont Heavy DEMO" panose="00000A00000000000000" pitchFamily="50" charset="0"/>
              </a:endParaRPr>
            </a:p>
            <a:p>
              <a:pPr marL="285750" indent="-285750" algn="just">
                <a:buFont typeface="Arial" panose="020B0604020202020204" pitchFamily="34" charset="0"/>
                <a:buChar char="•"/>
              </a:pP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Master’s or Doctoral program (upon successful completion of language course or exemption)</a:t>
              </a:r>
            </a:p>
            <a:p>
              <a:pPr marL="285750" indent="-285750" algn="just">
                <a:buFont typeface="Arial" panose="020B0604020202020204" pitchFamily="34" charset="0"/>
                <a:buChar char="•"/>
              </a:pPr>
              <a:endParaRPr lang="en-US" altLang="ko-KR" sz="1600" dirty="0">
                <a:ln>
                  <a:solidFill>
                    <a:srgbClr val="F9F9FA">
                      <a:alpha val="0"/>
                    </a:srgbClr>
                  </a:solidFill>
                </a:ln>
                <a:solidFill>
                  <a:schemeClr val="tx1">
                    <a:lumMod val="85000"/>
                    <a:lumOff val="15000"/>
                  </a:schemeClr>
                </a:solidFill>
                <a:latin typeface="Mont Heavy DEMO" panose="00000A00000000000000" pitchFamily="50" charset="0"/>
              </a:endParaRPr>
            </a:p>
          </p:txBody>
        </p:sp>
      </p:grpSp>
      <p:grpSp>
        <p:nvGrpSpPr>
          <p:cNvPr id="68" name="그룹 67">
            <a:extLst>
              <a:ext uri="{FF2B5EF4-FFF2-40B4-BE49-F238E27FC236}">
                <a16:creationId xmlns:a16="http://schemas.microsoft.com/office/drawing/2014/main" id="{6FF7BC82-B5A5-407A-A575-D8997570547A}"/>
              </a:ext>
            </a:extLst>
          </p:cNvPr>
          <p:cNvGrpSpPr/>
          <p:nvPr/>
        </p:nvGrpSpPr>
        <p:grpSpPr>
          <a:xfrm>
            <a:off x="2675809" y="3702961"/>
            <a:ext cx="8201966" cy="1107996"/>
            <a:chOff x="10308183" y="1728192"/>
            <a:chExt cx="1190194" cy="560951"/>
          </a:xfrm>
          <a:solidFill>
            <a:schemeClr val="bg1">
              <a:lumMod val="95000"/>
            </a:schemeClr>
          </a:solidFill>
        </p:grpSpPr>
        <p:sp>
          <p:nvSpPr>
            <p:cNvPr id="69" name="사각형: 둥근 모서리 68">
              <a:extLst>
                <a:ext uri="{FF2B5EF4-FFF2-40B4-BE49-F238E27FC236}">
                  <a16:creationId xmlns:a16="http://schemas.microsoft.com/office/drawing/2014/main" id="{986967E9-1C59-4A07-8EDB-9A3A6DA18E20}"/>
                </a:ext>
              </a:extLst>
            </p:cNvPr>
            <p:cNvSpPr/>
            <p:nvPr/>
          </p:nvSpPr>
          <p:spPr>
            <a:xfrm>
              <a:off x="10308183" y="1730376"/>
              <a:ext cx="1188492"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71" name="직사각형 7">
              <a:extLst>
                <a:ext uri="{FF2B5EF4-FFF2-40B4-BE49-F238E27FC236}">
                  <a16:creationId xmlns:a16="http://schemas.microsoft.com/office/drawing/2014/main" id="{3B6AFB3D-51C2-4E63-A15B-86FE5463CDE7}"/>
                </a:ext>
              </a:extLst>
            </p:cNvPr>
            <p:cNvSpPr/>
            <p:nvPr/>
          </p:nvSpPr>
          <p:spPr>
            <a:xfrm>
              <a:off x="10323066" y="1728192"/>
              <a:ext cx="1175311" cy="560951"/>
            </a:xfrm>
            <a:prstGeom prst="rect">
              <a:avLst/>
            </a:prstGeom>
            <a:noFill/>
          </p:spPr>
          <p:txBody>
            <a:bodyPr wrap="square" lIns="0" tIns="0" rIns="0" bIns="0" rtlCol="0" anchor="ctr">
              <a:spAutoFit/>
            </a:bodyPr>
            <a:lstStyle/>
            <a:p>
              <a:pPr marL="342900" indent="-342900" algn="just">
                <a:lnSpc>
                  <a:spcPct val="150000"/>
                </a:lnSpc>
                <a:buFont typeface="Arial" panose="020B0604020202020204" pitchFamily="34" charset="0"/>
                <a:buChar char="•"/>
              </a:pPr>
              <a:r>
                <a:rPr lang="en-US" altLang="ko-KR" sz="1600" b="1" dirty="0">
                  <a:ln>
                    <a:solidFill>
                      <a:srgbClr val="F9F9FA">
                        <a:alpha val="0"/>
                      </a:srgbClr>
                    </a:solidFill>
                  </a:ln>
                  <a:latin typeface="Mont Heavy DEMO" panose="00000A00000000000000" pitchFamily="50" charset="0"/>
                </a:rPr>
                <a:t>Focused on cutting-edge science and engineering </a:t>
              </a:r>
              <a:r>
                <a:rPr lang="en-US" altLang="ko-KR" sz="1600" dirty="0">
                  <a:ln>
                    <a:solidFill>
                      <a:srgbClr val="F9F9FA">
                        <a:alpha val="0"/>
                      </a:srgbClr>
                    </a:solidFill>
                  </a:ln>
                  <a:latin typeface="Mont Heavy DEMO" panose="00000A00000000000000" pitchFamily="50" charset="0"/>
                </a:rPr>
                <a:t>in emerging industries</a:t>
              </a:r>
            </a:p>
            <a:p>
              <a:pPr marL="342900" indent="-342900" algn="just">
                <a:buFont typeface="Arial" panose="020B0604020202020204" pitchFamily="34" charset="0"/>
                <a:buChar char="•"/>
              </a:pPr>
              <a:r>
                <a:rPr lang="en-US" altLang="ko-KR" sz="1600" b="1" dirty="0">
                  <a:ln>
                    <a:solidFill>
                      <a:srgbClr val="F9F9FA">
                        <a:alpha val="0"/>
                      </a:srgbClr>
                    </a:solidFill>
                  </a:ln>
                  <a:latin typeface="Mont Heavy DEMO" panose="00000A00000000000000" pitchFamily="50" charset="0"/>
                </a:rPr>
                <a:t>21 Schools</a:t>
              </a:r>
              <a:r>
                <a:rPr lang="en-US" altLang="ko-KR" sz="1600" dirty="0">
                  <a:ln>
                    <a:solidFill>
                      <a:srgbClr val="F9F9FA">
                        <a:alpha val="0"/>
                      </a:srgbClr>
                    </a:solidFill>
                  </a:ln>
                  <a:latin typeface="Mont Heavy DEMO" panose="00000A00000000000000" pitchFamily="50" charset="0"/>
                </a:rPr>
                <a:t>(SNU, </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Yonsei, KAIST, </a:t>
              </a:r>
              <a:r>
                <a:rPr lang="en-US" altLang="ko-KR" sz="1600" dirty="0" err="1">
                  <a:ln>
                    <a:solidFill>
                      <a:srgbClr val="F9F9FA">
                        <a:alpha val="0"/>
                      </a:srgbClr>
                    </a:solidFill>
                  </a:ln>
                  <a:solidFill>
                    <a:schemeClr val="tx1">
                      <a:lumMod val="85000"/>
                      <a:lumOff val="15000"/>
                    </a:schemeClr>
                  </a:solidFill>
                  <a:latin typeface="Mont Heavy DEMO" panose="00000A00000000000000" pitchFamily="50" charset="0"/>
                </a:rPr>
                <a:t>etc</a:t>
              </a: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 provide programs in R&amp;D</a:t>
              </a:r>
            </a:p>
            <a:p>
              <a:pPr marL="342900" indent="-342900" algn="just">
                <a:buFont typeface="Arial" panose="020B0604020202020204" pitchFamily="34" charset="0"/>
                <a:buChar char="•"/>
              </a:pPr>
              <a:r>
                <a:rPr lang="en-US" altLang="ko-KR" sz="1600" dirty="0">
                  <a:ln>
                    <a:solidFill>
                      <a:srgbClr val="F9F9FA">
                        <a:alpha val="0"/>
                      </a:srgbClr>
                    </a:solidFill>
                  </a:ln>
                  <a:solidFill>
                    <a:schemeClr val="tx1">
                      <a:lumMod val="85000"/>
                      <a:lumOff val="15000"/>
                    </a:schemeClr>
                  </a:solidFill>
                  <a:latin typeface="Mont Heavy DEMO" panose="00000A00000000000000" pitchFamily="50" charset="0"/>
                </a:rPr>
                <a:t>Master’s or Doctoral program (upon successful completion of language course or exemption)</a:t>
              </a:r>
            </a:p>
            <a:p>
              <a:pPr marL="342900" indent="-342900" algn="just">
                <a:buFont typeface="Arial" panose="020B0604020202020204" pitchFamily="34" charset="0"/>
                <a:buChar char="•"/>
              </a:pPr>
              <a:endParaRPr lang="en-US" altLang="ko-KR" sz="1600" dirty="0">
                <a:ln>
                  <a:solidFill>
                    <a:srgbClr val="F9F9FA">
                      <a:alpha val="0"/>
                    </a:srgbClr>
                  </a:solidFill>
                </a:ln>
                <a:solidFill>
                  <a:schemeClr val="bg1">
                    <a:lumMod val="95000"/>
                  </a:schemeClr>
                </a:solidFill>
                <a:latin typeface="Mont Heavy DEMO" panose="00000A00000000000000" pitchFamily="50" charset="0"/>
              </a:endParaRPr>
            </a:p>
          </p:txBody>
        </p:sp>
      </p:grpSp>
      <p:grpSp>
        <p:nvGrpSpPr>
          <p:cNvPr id="72" name="그룹 71">
            <a:extLst>
              <a:ext uri="{FF2B5EF4-FFF2-40B4-BE49-F238E27FC236}">
                <a16:creationId xmlns:a16="http://schemas.microsoft.com/office/drawing/2014/main" id="{9C3EC15C-3B92-4312-9C5E-DF39D97D2976}"/>
              </a:ext>
            </a:extLst>
          </p:cNvPr>
          <p:cNvGrpSpPr/>
          <p:nvPr/>
        </p:nvGrpSpPr>
        <p:grpSpPr>
          <a:xfrm>
            <a:off x="2678745" y="4738896"/>
            <a:ext cx="8190237" cy="1327796"/>
            <a:chOff x="10308183" y="1730376"/>
            <a:chExt cx="1188492" cy="466724"/>
          </a:xfrm>
          <a:solidFill>
            <a:schemeClr val="bg1">
              <a:lumMod val="95000"/>
            </a:schemeClr>
          </a:solidFill>
        </p:grpSpPr>
        <p:sp>
          <p:nvSpPr>
            <p:cNvPr id="73" name="사각형: 둥근 모서리 72">
              <a:extLst>
                <a:ext uri="{FF2B5EF4-FFF2-40B4-BE49-F238E27FC236}">
                  <a16:creationId xmlns:a16="http://schemas.microsoft.com/office/drawing/2014/main" id="{2292CD50-5902-4959-A14F-13ED2FED5285}"/>
                </a:ext>
              </a:extLst>
            </p:cNvPr>
            <p:cNvSpPr/>
            <p:nvPr/>
          </p:nvSpPr>
          <p:spPr>
            <a:xfrm>
              <a:off x="10308183" y="1730376"/>
              <a:ext cx="1188492" cy="466724"/>
            </a:xfrm>
            <a:prstGeom prst="roundRect">
              <a:avLst>
                <a:gd name="adj" fmla="val 109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74" name="직사각형 7">
              <a:extLst>
                <a:ext uri="{FF2B5EF4-FFF2-40B4-BE49-F238E27FC236}">
                  <a16:creationId xmlns:a16="http://schemas.microsoft.com/office/drawing/2014/main" id="{F10CB774-518B-471D-B9F8-385AAF0645D5}"/>
                </a:ext>
              </a:extLst>
            </p:cNvPr>
            <p:cNvSpPr/>
            <p:nvPr/>
          </p:nvSpPr>
          <p:spPr>
            <a:xfrm>
              <a:off x="10323066" y="1803379"/>
              <a:ext cx="1131687" cy="302916"/>
            </a:xfrm>
            <a:prstGeom prst="rect">
              <a:avLst/>
            </a:prstGeom>
            <a:noFill/>
          </p:spPr>
          <p:txBody>
            <a:bodyPr wrap="square" lIns="0" tIns="0" rIns="0" bIns="0" rtlCol="0" anchor="ctr">
              <a:spAutoFit/>
            </a:bodyPr>
            <a:lstStyle/>
            <a:p>
              <a:pPr marL="342900" indent="-342900" algn="just">
                <a:lnSpc>
                  <a:spcPct val="150000"/>
                </a:lnSpc>
                <a:buFont typeface="Arial" panose="020B0604020202020204" pitchFamily="34" charset="0"/>
                <a:buChar char="•"/>
              </a:pPr>
              <a:r>
                <a:rPr lang="en-US" altLang="ko-KR" sz="1600" spc="-50" dirty="0">
                  <a:ln>
                    <a:solidFill>
                      <a:srgbClr val="F9F9FA">
                        <a:alpha val="0"/>
                      </a:srgbClr>
                    </a:solidFill>
                  </a:ln>
                  <a:latin typeface="Mont Heavy DEMO" panose="00000A00000000000000" pitchFamily="50" charset="0"/>
                </a:rPr>
                <a:t>Focused on humanities and social science departments </a:t>
              </a:r>
              <a:r>
                <a:rPr lang="en-US" altLang="ko-KR" sz="1600" b="1" spc="-50" dirty="0">
                  <a:ln>
                    <a:solidFill>
                      <a:srgbClr val="F9F9FA">
                        <a:alpha val="0"/>
                      </a:srgbClr>
                    </a:solidFill>
                  </a:ln>
                  <a:latin typeface="Mont Heavy DEMO" panose="00000A00000000000000" pitchFamily="50" charset="0"/>
                </a:rPr>
                <a:t>related to enhancing global cooperation</a:t>
              </a:r>
            </a:p>
            <a:p>
              <a:pPr marL="342900" indent="-342900" algn="just">
                <a:buFont typeface="Arial" panose="020B0604020202020204" pitchFamily="34" charset="0"/>
                <a:buChar char="•"/>
              </a:pPr>
              <a:r>
                <a:rPr lang="en-US" altLang="ko-KR" sz="1600" b="1" spc="-40" dirty="0">
                  <a:ln>
                    <a:solidFill>
                      <a:srgbClr val="F9F9FA">
                        <a:alpha val="0"/>
                      </a:srgbClr>
                    </a:solidFill>
                  </a:ln>
                  <a:latin typeface="Mont Heavy DEMO" panose="00000A00000000000000" pitchFamily="50" charset="0"/>
                </a:rPr>
                <a:t>5 Schools</a:t>
              </a:r>
              <a:r>
                <a:rPr lang="en-US" altLang="ko-KR" sz="1600" spc="-40" dirty="0">
                  <a:ln>
                    <a:solidFill>
                      <a:srgbClr val="F9F9FA">
                        <a:alpha val="0"/>
                      </a:srgbClr>
                    </a:solidFill>
                  </a:ln>
                  <a:latin typeface="Mont Heavy DEMO" panose="00000A00000000000000" pitchFamily="50" charset="0"/>
                </a:rPr>
                <a:t>(SNU, Yonsei, KDI, </a:t>
              </a:r>
              <a:r>
                <a:rPr lang="en-US" altLang="ko-KR" sz="1600" spc="-40" dirty="0">
                  <a:ln>
                    <a:solidFill>
                      <a:srgbClr val="F9F9FA">
                        <a:alpha val="0"/>
                      </a:srgbClr>
                    </a:solidFill>
                  </a:ln>
                  <a:solidFill>
                    <a:schemeClr val="tx1">
                      <a:lumMod val="85000"/>
                      <a:lumOff val="15000"/>
                    </a:schemeClr>
                  </a:solidFill>
                  <a:latin typeface="Mont Heavy DEMO" panose="00000A00000000000000" pitchFamily="50" charset="0"/>
                </a:rPr>
                <a:t>PNU, KAIST) provide master’s programs in international studies</a:t>
              </a:r>
            </a:p>
            <a:p>
              <a:pPr marL="342900" indent="-342900" algn="just">
                <a:buFont typeface="Arial" panose="020B0604020202020204" pitchFamily="34" charset="0"/>
                <a:buChar char="•"/>
              </a:pPr>
              <a:r>
                <a:rPr lang="en-US" altLang="ko-KR" sz="1600" spc="-70" dirty="0">
                  <a:ln>
                    <a:solidFill>
                      <a:srgbClr val="F9F9FA">
                        <a:alpha val="0"/>
                      </a:srgbClr>
                    </a:solidFill>
                  </a:ln>
                  <a:solidFill>
                    <a:schemeClr val="tx1">
                      <a:lumMod val="85000"/>
                      <a:lumOff val="15000"/>
                    </a:schemeClr>
                  </a:solidFill>
                  <a:latin typeface="Mont Heavy DEMO" panose="00000A00000000000000" pitchFamily="50" charset="0"/>
                </a:rPr>
                <a:t>Master’s program within 2 years (Conducted mainly in English / No Korean language course)</a:t>
              </a:r>
            </a:p>
          </p:txBody>
        </p:sp>
      </p:grpSp>
    </p:spTree>
    <p:extLst>
      <p:ext uri="{BB962C8B-B14F-4D97-AF65-F5344CB8AC3E}">
        <p14:creationId xmlns:p14="http://schemas.microsoft.com/office/powerpoint/2010/main" val="2253094006"/>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75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7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75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75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nodeType="withEffect">
                                  <p:stCondLst>
                                    <p:cond delay="75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75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16200000" flipH="1" flipV="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a:extLst>
              <a:ext uri="{FF2B5EF4-FFF2-40B4-BE49-F238E27FC236}">
                <a16:creationId xmlns:a16="http://schemas.microsoft.com/office/drawing/2014/main" id="{C137B83A-8976-8E12-2D40-6B9024DE0818}"/>
              </a:ext>
            </a:extLst>
          </p:cNvPr>
          <p:cNvGrpSpPr/>
          <p:nvPr/>
        </p:nvGrpSpPr>
        <p:grpSpPr>
          <a:xfrm>
            <a:off x="9207998" y="120075"/>
            <a:ext cx="2984002" cy="441900"/>
            <a:chOff x="6437979" y="2477023"/>
            <a:chExt cx="2215482" cy="328090"/>
          </a:xfrm>
          <a:solidFill>
            <a:srgbClr val="2874C0"/>
          </a:solidFill>
        </p:grpSpPr>
        <p:sp>
          <p:nvSpPr>
            <p:cNvPr id="14" name="자유형 175">
              <a:extLst>
                <a:ext uri="{FF2B5EF4-FFF2-40B4-BE49-F238E27FC236}">
                  <a16:creationId xmlns:a16="http://schemas.microsoft.com/office/drawing/2014/main" id="{6AA2B3A0-973E-186A-9F35-1CB0EEE7CE02}"/>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6" name="자유형 176">
              <a:extLst>
                <a:ext uri="{FF2B5EF4-FFF2-40B4-BE49-F238E27FC236}">
                  <a16:creationId xmlns:a16="http://schemas.microsoft.com/office/drawing/2014/main" id="{51D98640-4B86-27B5-818E-0038BCFDD0A6}"/>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34" name="TextBox 33">
            <a:extLst>
              <a:ext uri="{FF2B5EF4-FFF2-40B4-BE49-F238E27FC236}">
                <a16:creationId xmlns:a16="http://schemas.microsoft.com/office/drawing/2014/main" id="{72AEFE38-0945-1B8B-854F-B4860C2352E8}"/>
              </a:ext>
            </a:extLst>
          </p:cNvPr>
          <p:cNvSpPr txBox="1"/>
          <p:nvPr/>
        </p:nvSpPr>
        <p:spPr>
          <a:xfrm>
            <a:off x="11158051" y="261316"/>
            <a:ext cx="717376"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Programs</a:t>
            </a:r>
          </a:p>
        </p:txBody>
      </p:sp>
      <p:grpSp>
        <p:nvGrpSpPr>
          <p:cNvPr id="35" name="그룹 34">
            <a:extLst>
              <a:ext uri="{FF2B5EF4-FFF2-40B4-BE49-F238E27FC236}">
                <a16:creationId xmlns:a16="http://schemas.microsoft.com/office/drawing/2014/main" id="{5D84F7F3-742A-834B-9430-A81F7ECA5165}"/>
              </a:ext>
            </a:extLst>
          </p:cNvPr>
          <p:cNvGrpSpPr/>
          <p:nvPr/>
        </p:nvGrpSpPr>
        <p:grpSpPr>
          <a:xfrm>
            <a:off x="11344854" y="143432"/>
            <a:ext cx="530573" cy="64406"/>
            <a:chOff x="11318022" y="143432"/>
            <a:chExt cx="530573" cy="64406"/>
          </a:xfrm>
        </p:grpSpPr>
        <p:sp>
          <p:nvSpPr>
            <p:cNvPr id="40" name="타원 39">
              <a:extLst>
                <a:ext uri="{FF2B5EF4-FFF2-40B4-BE49-F238E27FC236}">
                  <a16:creationId xmlns:a16="http://schemas.microsoft.com/office/drawing/2014/main" id="{C2427E99-A44A-3CF5-50A9-C70131C32DD2}"/>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86F28CE-39C2-A1FE-A3E1-BBDDE30B6117}"/>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0D91C564-8556-BCFF-522A-BF4A7DCF6DCF}"/>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a:extLst>
                <a:ext uri="{FF2B5EF4-FFF2-40B4-BE49-F238E27FC236}">
                  <a16:creationId xmlns:a16="http://schemas.microsoft.com/office/drawing/2014/main" id="{172A8777-E09E-36E3-67ED-8F88451AB078}"/>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0" name="TextBox 69">
            <a:extLst>
              <a:ext uri="{FF2B5EF4-FFF2-40B4-BE49-F238E27FC236}">
                <a16:creationId xmlns:a16="http://schemas.microsoft.com/office/drawing/2014/main" id="{4CF48D3D-22F6-2C09-D7C8-2E39D2CBA084}"/>
              </a:ext>
            </a:extLst>
          </p:cNvPr>
          <p:cNvSpPr txBox="1"/>
          <p:nvPr/>
        </p:nvSpPr>
        <p:spPr>
          <a:xfrm>
            <a:off x="587375" y="418331"/>
            <a:ext cx="3388172"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Available Universities</a:t>
            </a:r>
            <a:endParaRPr lang="en-US" altLang="ko-KR" sz="2000" b="1" dirty="0">
              <a:ln>
                <a:solidFill>
                  <a:srgbClr val="F9F9FA">
                    <a:alpha val="0"/>
                  </a:srgbClr>
                </a:solidFill>
              </a:ln>
              <a:solidFill>
                <a:schemeClr val="tx1">
                  <a:lumMod val="85000"/>
                  <a:lumOff val="15000"/>
                </a:schemeClr>
              </a:solidFill>
              <a:latin typeface="Mont Heavy DEMO" panose="00000A00000000000000" pitchFamily="50" charset="0"/>
            </a:endParaRPr>
          </a:p>
        </p:txBody>
      </p:sp>
      <p:graphicFrame>
        <p:nvGraphicFramePr>
          <p:cNvPr id="2" name="표 1">
            <a:extLst>
              <a:ext uri="{FF2B5EF4-FFF2-40B4-BE49-F238E27FC236}">
                <a16:creationId xmlns:a16="http://schemas.microsoft.com/office/drawing/2014/main" id="{3A8440EB-93B7-431E-8130-8D119356D069}"/>
              </a:ext>
            </a:extLst>
          </p:cNvPr>
          <p:cNvGraphicFramePr>
            <a:graphicFrameLocks noGrp="1"/>
          </p:cNvGraphicFramePr>
          <p:nvPr>
            <p:extLst>
              <p:ext uri="{D42A27DB-BD31-4B8C-83A1-F6EECF244321}">
                <p14:modId xmlns:p14="http://schemas.microsoft.com/office/powerpoint/2010/main" val="1941536511"/>
              </p:ext>
            </p:extLst>
          </p:nvPr>
        </p:nvGraphicFramePr>
        <p:xfrm>
          <a:off x="978492" y="1402539"/>
          <a:ext cx="10120178" cy="4039897"/>
        </p:xfrm>
        <a:graphic>
          <a:graphicData uri="http://schemas.openxmlformats.org/drawingml/2006/table">
            <a:tbl>
              <a:tblPr firstRow="1" firstCol="1" bandRow="1">
                <a:tableStyleId>{5C22544A-7EE6-4342-B048-85BDC9FD1C3A}</a:tableStyleId>
              </a:tblPr>
              <a:tblGrid>
                <a:gridCol w="1604917">
                  <a:extLst>
                    <a:ext uri="{9D8B030D-6E8A-4147-A177-3AD203B41FA5}">
                      <a16:colId xmlns:a16="http://schemas.microsoft.com/office/drawing/2014/main" val="3015174140"/>
                    </a:ext>
                  </a:extLst>
                </a:gridCol>
                <a:gridCol w="8515261">
                  <a:extLst>
                    <a:ext uri="{9D8B030D-6E8A-4147-A177-3AD203B41FA5}">
                      <a16:colId xmlns:a16="http://schemas.microsoft.com/office/drawing/2014/main" val="897844870"/>
                    </a:ext>
                  </a:extLst>
                </a:gridCol>
              </a:tblGrid>
              <a:tr h="459856">
                <a:tc>
                  <a:txBody>
                    <a:bodyPr/>
                    <a:lstStyle/>
                    <a:p>
                      <a:pPr marL="139700" marR="139700" algn="ctr">
                        <a:lnSpc>
                          <a:spcPct val="115000"/>
                        </a:lnSpc>
                        <a:spcAft>
                          <a:spcPts val="1000"/>
                        </a:spcAft>
                      </a:pPr>
                      <a:r>
                        <a:rPr lang="en-US" sz="1400" dirty="0">
                          <a:effectLst/>
                        </a:rPr>
                        <a:t>Classification</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marL="139700" marR="139700" algn="ctr">
                        <a:lnSpc>
                          <a:spcPct val="115000"/>
                        </a:lnSpc>
                        <a:spcAft>
                          <a:spcPts val="1000"/>
                        </a:spcAft>
                      </a:pPr>
                      <a:r>
                        <a:rPr lang="en-US" sz="1400">
                          <a:effectLst/>
                        </a:rPr>
                        <a:t>Available Universities</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01303762"/>
                  </a:ext>
                </a:extLst>
              </a:tr>
              <a:tr h="3580041">
                <a:tc>
                  <a:txBody>
                    <a:bodyPr/>
                    <a:lstStyle/>
                    <a:p>
                      <a:pPr marL="139700" marR="139700" algn="ctr">
                        <a:lnSpc>
                          <a:spcPct val="300000"/>
                        </a:lnSpc>
                        <a:spcAft>
                          <a:spcPts val="1000"/>
                        </a:spcAft>
                      </a:pPr>
                      <a:r>
                        <a:rPr lang="en-US" sz="1400" dirty="0">
                          <a:effectLst/>
                        </a:rPr>
                        <a:t>Type A</a:t>
                      </a:r>
                      <a:endParaRPr lang="ko-KR" sz="1400" dirty="0">
                        <a:effectLst/>
                      </a:endParaRPr>
                    </a:p>
                    <a:p>
                      <a:pPr marL="139700" marR="139700" algn="ctr">
                        <a:lnSpc>
                          <a:spcPct val="300000"/>
                        </a:lnSpc>
                        <a:spcAft>
                          <a:spcPts val="1000"/>
                        </a:spcAft>
                      </a:pPr>
                      <a:r>
                        <a:rPr lang="en-US" sz="1200" spc="-10" dirty="0">
                          <a:effectLst/>
                        </a:rPr>
                        <a:t>(33 institutions)</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marL="139700" marR="139700" algn="just">
                        <a:lnSpc>
                          <a:spcPct val="115000"/>
                        </a:lnSpc>
                        <a:spcAft>
                          <a:spcPts val="1000"/>
                        </a:spcAft>
                      </a:pPr>
                      <a:r>
                        <a:rPr lang="en-US" sz="1400" dirty="0">
                          <a:effectLst/>
                        </a:rPr>
                        <a:t>Academy of Korean Studies, </a:t>
                      </a:r>
                      <a:r>
                        <a:rPr lang="en-US" sz="1400" dirty="0" err="1">
                          <a:effectLst/>
                        </a:rPr>
                        <a:t>Ajou</a:t>
                      </a:r>
                      <a:r>
                        <a:rPr lang="en-US" sz="1400" dirty="0">
                          <a:effectLst/>
                        </a:rPr>
                        <a:t> University, Chung-Ang University, </a:t>
                      </a:r>
                      <a:r>
                        <a:rPr lang="en-US" sz="1400" dirty="0" err="1">
                          <a:effectLst/>
                        </a:rPr>
                        <a:t>Dankook</a:t>
                      </a:r>
                      <a:r>
                        <a:rPr lang="en-US" sz="1400" dirty="0">
                          <a:effectLst/>
                        </a:rPr>
                        <a:t> University, Dongguk University, </a:t>
                      </a:r>
                      <a:r>
                        <a:rPr lang="en-US" sz="1400" dirty="0" err="1">
                          <a:effectLst/>
                        </a:rPr>
                        <a:t>Duksung</a:t>
                      </a:r>
                      <a:r>
                        <a:rPr lang="en-US" sz="1400" dirty="0">
                          <a:effectLst/>
                        </a:rPr>
                        <a:t> Women's University, </a:t>
                      </a:r>
                      <a:r>
                        <a:rPr lang="en-US" sz="1400" dirty="0" err="1">
                          <a:effectLst/>
                        </a:rPr>
                        <a:t>Ewha</a:t>
                      </a:r>
                      <a:r>
                        <a:rPr lang="en-US" sz="1400" dirty="0">
                          <a:effectLst/>
                        </a:rPr>
                        <a:t> </a:t>
                      </a:r>
                      <a:r>
                        <a:rPr lang="en-US" sz="1400" dirty="0" err="1">
                          <a:effectLst/>
                        </a:rPr>
                        <a:t>Womans</a:t>
                      </a:r>
                      <a:r>
                        <a:rPr lang="en-US" sz="1400" dirty="0">
                          <a:effectLst/>
                        </a:rPr>
                        <a:t> University, GIST (Gwangju Institute of Science and Technology), </a:t>
                      </a:r>
                      <a:r>
                        <a:rPr lang="en-US" sz="1400" dirty="0" err="1">
                          <a:effectLst/>
                        </a:rPr>
                        <a:t>Hankuk</a:t>
                      </a:r>
                      <a:r>
                        <a:rPr lang="en-US" sz="1400" dirty="0">
                          <a:effectLst/>
                        </a:rPr>
                        <a:t> University of Foreign Studies, </a:t>
                      </a:r>
                      <a:r>
                        <a:rPr lang="en-US" sz="1400" dirty="0" err="1">
                          <a:effectLst/>
                        </a:rPr>
                        <a:t>Hanyang</a:t>
                      </a:r>
                      <a:r>
                        <a:rPr lang="en-US" sz="1400" dirty="0">
                          <a:effectLst/>
                        </a:rPr>
                        <a:t> University (ERICA), </a:t>
                      </a:r>
                      <a:r>
                        <a:rPr lang="en-US" sz="1400" dirty="0" err="1">
                          <a:effectLst/>
                        </a:rPr>
                        <a:t>Hanyang</a:t>
                      </a:r>
                      <a:r>
                        <a:rPr lang="en-US" sz="1400" dirty="0">
                          <a:effectLst/>
                        </a:rPr>
                        <a:t> University (Seoul), </a:t>
                      </a:r>
                      <a:r>
                        <a:rPr lang="en-US" sz="1400" dirty="0" err="1">
                          <a:effectLst/>
                        </a:rPr>
                        <a:t>Hongik</a:t>
                      </a:r>
                      <a:r>
                        <a:rPr lang="en-US" sz="1400" dirty="0">
                          <a:effectLst/>
                        </a:rPr>
                        <a:t> University, Incheon National University, </a:t>
                      </a:r>
                      <a:r>
                        <a:rPr lang="en-US" sz="1400" dirty="0" err="1">
                          <a:effectLst/>
                        </a:rPr>
                        <a:t>Inha</a:t>
                      </a:r>
                      <a:r>
                        <a:rPr lang="en-US" sz="1400" dirty="0">
                          <a:effectLst/>
                        </a:rPr>
                        <a:t> University, KAIST (Korea Advanced Institute of Science and Technology), KDI School of Public Policy and Management, </a:t>
                      </a:r>
                      <a:r>
                        <a:rPr lang="en-US" sz="1400" dirty="0" err="1">
                          <a:effectLst/>
                        </a:rPr>
                        <a:t>Konkuk</a:t>
                      </a:r>
                      <a:r>
                        <a:rPr lang="en-US" sz="1400" dirty="0">
                          <a:effectLst/>
                        </a:rPr>
                        <a:t> University, </a:t>
                      </a:r>
                      <a:r>
                        <a:rPr lang="en-US" sz="1400" dirty="0" err="1">
                          <a:effectLst/>
                        </a:rPr>
                        <a:t>Kookmin</a:t>
                      </a:r>
                      <a:r>
                        <a:rPr lang="en-US" sz="1400" dirty="0">
                          <a:effectLst/>
                        </a:rPr>
                        <a:t> University, Korea University, Kyung </a:t>
                      </a:r>
                      <a:r>
                        <a:rPr lang="en-US" sz="1400" dirty="0" err="1">
                          <a:effectLst/>
                        </a:rPr>
                        <a:t>Hee</a:t>
                      </a:r>
                      <a:r>
                        <a:rPr lang="en-US" sz="1400" dirty="0">
                          <a:effectLst/>
                        </a:rPr>
                        <a:t> University, POSTECH (Pohang University of Science and Technology), </a:t>
                      </a:r>
                      <a:r>
                        <a:rPr lang="en-US" sz="1400" dirty="0" err="1">
                          <a:effectLst/>
                        </a:rPr>
                        <a:t>Seokyeong</a:t>
                      </a:r>
                      <a:r>
                        <a:rPr lang="en-US" sz="1400" dirty="0">
                          <a:effectLst/>
                        </a:rPr>
                        <a:t> University, Seoul National University, </a:t>
                      </a:r>
                      <a:r>
                        <a:rPr lang="en-US" sz="1400" dirty="0" err="1">
                          <a:effectLst/>
                        </a:rPr>
                        <a:t>SeoulTech</a:t>
                      </a:r>
                      <a:r>
                        <a:rPr lang="en-US" sz="1400" dirty="0">
                          <a:effectLst/>
                        </a:rPr>
                        <a:t> (Seoul National University of Science and Technology), </a:t>
                      </a:r>
                      <a:r>
                        <a:rPr lang="en-US" sz="1400" dirty="0" err="1">
                          <a:effectLst/>
                        </a:rPr>
                        <a:t>Sogang</a:t>
                      </a:r>
                      <a:r>
                        <a:rPr lang="en-US" sz="1400" dirty="0">
                          <a:effectLst/>
                        </a:rPr>
                        <a:t> University, </a:t>
                      </a:r>
                      <a:r>
                        <a:rPr lang="en-US" sz="1400" dirty="0" err="1">
                          <a:effectLst/>
                        </a:rPr>
                        <a:t>Sookmyung</a:t>
                      </a:r>
                      <a:r>
                        <a:rPr lang="en-US" sz="1400" dirty="0">
                          <a:effectLst/>
                        </a:rPr>
                        <a:t> Women's University, </a:t>
                      </a:r>
                      <a:r>
                        <a:rPr lang="en-US" sz="1400" dirty="0" err="1">
                          <a:effectLst/>
                        </a:rPr>
                        <a:t>Soongsil</a:t>
                      </a:r>
                      <a:r>
                        <a:rPr lang="en-US" sz="1400" dirty="0">
                          <a:effectLst/>
                        </a:rPr>
                        <a:t> University, Sungkyunkwan University, </a:t>
                      </a:r>
                      <a:r>
                        <a:rPr lang="en-US" sz="1400" dirty="0" err="1">
                          <a:effectLst/>
                        </a:rPr>
                        <a:t>Sungshin</a:t>
                      </a:r>
                      <a:r>
                        <a:rPr lang="en-US" sz="1400" dirty="0">
                          <a:effectLst/>
                        </a:rPr>
                        <a:t> Women's University, Tech University of Korea, UNIST (Ulsan National Institute of Science and Technology), University of Seoul, Yonsei University</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189593734"/>
                  </a:ext>
                </a:extLst>
              </a:tr>
            </a:tbl>
          </a:graphicData>
        </a:graphic>
      </p:graphicFrame>
    </p:spTree>
    <p:extLst>
      <p:ext uri="{BB962C8B-B14F-4D97-AF65-F5344CB8AC3E}">
        <p14:creationId xmlns:p14="http://schemas.microsoft.com/office/powerpoint/2010/main" val="3790477447"/>
      </p:ext>
    </p:extLst>
  </p:cSld>
  <p:clrMapOvr>
    <a:masterClrMapping/>
  </p:clrMapOvr>
  <p:transition advClick="0"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16200000" flipH="1" flipV="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a:extLst>
              <a:ext uri="{FF2B5EF4-FFF2-40B4-BE49-F238E27FC236}">
                <a16:creationId xmlns:a16="http://schemas.microsoft.com/office/drawing/2014/main" id="{C137B83A-8976-8E12-2D40-6B9024DE0818}"/>
              </a:ext>
            </a:extLst>
          </p:cNvPr>
          <p:cNvGrpSpPr/>
          <p:nvPr/>
        </p:nvGrpSpPr>
        <p:grpSpPr>
          <a:xfrm>
            <a:off x="9207998" y="120075"/>
            <a:ext cx="2984002" cy="441900"/>
            <a:chOff x="6437979" y="2477023"/>
            <a:chExt cx="2215482" cy="328090"/>
          </a:xfrm>
          <a:solidFill>
            <a:srgbClr val="2874C0"/>
          </a:solidFill>
        </p:grpSpPr>
        <p:sp>
          <p:nvSpPr>
            <p:cNvPr id="14" name="자유형 175">
              <a:extLst>
                <a:ext uri="{FF2B5EF4-FFF2-40B4-BE49-F238E27FC236}">
                  <a16:creationId xmlns:a16="http://schemas.microsoft.com/office/drawing/2014/main" id="{6AA2B3A0-973E-186A-9F35-1CB0EEE7CE02}"/>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6" name="자유형 176">
              <a:extLst>
                <a:ext uri="{FF2B5EF4-FFF2-40B4-BE49-F238E27FC236}">
                  <a16:creationId xmlns:a16="http://schemas.microsoft.com/office/drawing/2014/main" id="{51D98640-4B86-27B5-818E-0038BCFDD0A6}"/>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34" name="TextBox 33">
            <a:extLst>
              <a:ext uri="{FF2B5EF4-FFF2-40B4-BE49-F238E27FC236}">
                <a16:creationId xmlns:a16="http://schemas.microsoft.com/office/drawing/2014/main" id="{72AEFE38-0945-1B8B-854F-B4860C2352E8}"/>
              </a:ext>
            </a:extLst>
          </p:cNvPr>
          <p:cNvSpPr txBox="1"/>
          <p:nvPr/>
        </p:nvSpPr>
        <p:spPr>
          <a:xfrm>
            <a:off x="11158051" y="261316"/>
            <a:ext cx="717376"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Programs</a:t>
            </a:r>
          </a:p>
        </p:txBody>
      </p:sp>
      <p:grpSp>
        <p:nvGrpSpPr>
          <p:cNvPr id="35" name="그룹 34">
            <a:extLst>
              <a:ext uri="{FF2B5EF4-FFF2-40B4-BE49-F238E27FC236}">
                <a16:creationId xmlns:a16="http://schemas.microsoft.com/office/drawing/2014/main" id="{5D84F7F3-742A-834B-9430-A81F7ECA5165}"/>
              </a:ext>
            </a:extLst>
          </p:cNvPr>
          <p:cNvGrpSpPr/>
          <p:nvPr/>
        </p:nvGrpSpPr>
        <p:grpSpPr>
          <a:xfrm>
            <a:off x="11344854" y="143432"/>
            <a:ext cx="530573" cy="64406"/>
            <a:chOff x="11318022" y="143432"/>
            <a:chExt cx="530573" cy="64406"/>
          </a:xfrm>
        </p:grpSpPr>
        <p:sp>
          <p:nvSpPr>
            <p:cNvPr id="40" name="타원 39">
              <a:extLst>
                <a:ext uri="{FF2B5EF4-FFF2-40B4-BE49-F238E27FC236}">
                  <a16:creationId xmlns:a16="http://schemas.microsoft.com/office/drawing/2014/main" id="{C2427E99-A44A-3CF5-50A9-C70131C32DD2}"/>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a:extLst>
                <a:ext uri="{FF2B5EF4-FFF2-40B4-BE49-F238E27FC236}">
                  <a16:creationId xmlns:a16="http://schemas.microsoft.com/office/drawing/2014/main" id="{D86F28CE-39C2-A1FE-A3E1-BBDDE30B6117}"/>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0D91C564-8556-BCFF-522A-BF4A7DCF6DCF}"/>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a:extLst>
                <a:ext uri="{FF2B5EF4-FFF2-40B4-BE49-F238E27FC236}">
                  <a16:creationId xmlns:a16="http://schemas.microsoft.com/office/drawing/2014/main" id="{172A8777-E09E-36E3-67ED-8F88451AB078}"/>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0" name="TextBox 69">
            <a:extLst>
              <a:ext uri="{FF2B5EF4-FFF2-40B4-BE49-F238E27FC236}">
                <a16:creationId xmlns:a16="http://schemas.microsoft.com/office/drawing/2014/main" id="{4CF48D3D-22F6-2C09-D7C8-2E39D2CBA084}"/>
              </a:ext>
            </a:extLst>
          </p:cNvPr>
          <p:cNvSpPr txBox="1"/>
          <p:nvPr/>
        </p:nvSpPr>
        <p:spPr>
          <a:xfrm>
            <a:off x="587375" y="418331"/>
            <a:ext cx="3388172"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Available Universities</a:t>
            </a:r>
            <a:endParaRPr lang="en-US" altLang="ko-KR" sz="2000" b="1" dirty="0">
              <a:ln>
                <a:solidFill>
                  <a:srgbClr val="F9F9FA">
                    <a:alpha val="0"/>
                  </a:srgbClr>
                </a:solidFill>
              </a:ln>
              <a:solidFill>
                <a:schemeClr val="tx1">
                  <a:lumMod val="85000"/>
                  <a:lumOff val="15000"/>
                </a:schemeClr>
              </a:solidFill>
              <a:latin typeface="Mont Heavy DEMO" panose="00000A00000000000000" pitchFamily="50" charset="0"/>
            </a:endParaRPr>
          </a:p>
        </p:txBody>
      </p:sp>
      <p:graphicFrame>
        <p:nvGraphicFramePr>
          <p:cNvPr id="2" name="표 1">
            <a:extLst>
              <a:ext uri="{FF2B5EF4-FFF2-40B4-BE49-F238E27FC236}">
                <a16:creationId xmlns:a16="http://schemas.microsoft.com/office/drawing/2014/main" id="{3A8440EB-93B7-431E-8130-8D119356D069}"/>
              </a:ext>
            </a:extLst>
          </p:cNvPr>
          <p:cNvGraphicFramePr>
            <a:graphicFrameLocks noGrp="1"/>
          </p:cNvGraphicFramePr>
          <p:nvPr>
            <p:extLst>
              <p:ext uri="{D42A27DB-BD31-4B8C-83A1-F6EECF244321}">
                <p14:modId xmlns:p14="http://schemas.microsoft.com/office/powerpoint/2010/main" val="3584022976"/>
              </p:ext>
            </p:extLst>
          </p:nvPr>
        </p:nvGraphicFramePr>
        <p:xfrm>
          <a:off x="1224677" y="1332203"/>
          <a:ext cx="9933374" cy="4532266"/>
        </p:xfrm>
        <a:graphic>
          <a:graphicData uri="http://schemas.openxmlformats.org/drawingml/2006/table">
            <a:tbl>
              <a:tblPr firstRow="1" firstCol="1" bandRow="1">
                <a:tableStyleId>{5C22544A-7EE6-4342-B048-85BDC9FD1C3A}</a:tableStyleId>
              </a:tblPr>
              <a:tblGrid>
                <a:gridCol w="1575293">
                  <a:extLst>
                    <a:ext uri="{9D8B030D-6E8A-4147-A177-3AD203B41FA5}">
                      <a16:colId xmlns:a16="http://schemas.microsoft.com/office/drawing/2014/main" val="3015174140"/>
                    </a:ext>
                  </a:extLst>
                </a:gridCol>
                <a:gridCol w="8358081">
                  <a:extLst>
                    <a:ext uri="{9D8B030D-6E8A-4147-A177-3AD203B41FA5}">
                      <a16:colId xmlns:a16="http://schemas.microsoft.com/office/drawing/2014/main" val="897844870"/>
                    </a:ext>
                  </a:extLst>
                </a:gridCol>
              </a:tblGrid>
              <a:tr h="515902">
                <a:tc>
                  <a:txBody>
                    <a:bodyPr/>
                    <a:lstStyle/>
                    <a:p>
                      <a:pPr marL="139700" marR="139700" algn="ctr">
                        <a:lnSpc>
                          <a:spcPct val="115000"/>
                        </a:lnSpc>
                        <a:spcAft>
                          <a:spcPts val="1000"/>
                        </a:spcAft>
                      </a:pPr>
                      <a:r>
                        <a:rPr lang="en-US" sz="1400" dirty="0">
                          <a:effectLst/>
                        </a:rPr>
                        <a:t>Classification</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marL="139700" marR="139700" algn="ctr">
                        <a:lnSpc>
                          <a:spcPct val="115000"/>
                        </a:lnSpc>
                        <a:spcAft>
                          <a:spcPts val="1000"/>
                        </a:spcAft>
                      </a:pPr>
                      <a:r>
                        <a:rPr lang="en-US" sz="1400">
                          <a:effectLst/>
                        </a:rPr>
                        <a:t>Available Universities</a:t>
                      </a:r>
                      <a:endParaRPr lang="ko-KR" sz="14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01303762"/>
                  </a:ext>
                </a:extLst>
              </a:tr>
              <a:tr h="4016364">
                <a:tc>
                  <a:txBody>
                    <a:bodyPr/>
                    <a:lstStyle/>
                    <a:p>
                      <a:pPr marL="139700" marR="139700" algn="ctr">
                        <a:lnSpc>
                          <a:spcPct val="300000"/>
                        </a:lnSpc>
                        <a:spcAft>
                          <a:spcPts val="1000"/>
                        </a:spcAft>
                      </a:pPr>
                      <a:r>
                        <a:rPr lang="en-US" sz="1400" dirty="0">
                          <a:effectLst/>
                        </a:rPr>
                        <a:t>Type B</a:t>
                      </a:r>
                      <a:endParaRPr lang="ko-KR" sz="1400" dirty="0">
                        <a:effectLst/>
                      </a:endParaRPr>
                    </a:p>
                    <a:p>
                      <a:pPr marL="139700" marR="139700" algn="ctr">
                        <a:lnSpc>
                          <a:spcPct val="300000"/>
                        </a:lnSpc>
                        <a:spcAft>
                          <a:spcPts val="1000"/>
                        </a:spcAft>
                      </a:pPr>
                      <a:r>
                        <a:rPr lang="en-US" sz="1200" spc="-10" dirty="0">
                          <a:effectLst/>
                        </a:rPr>
                        <a:t>(41 institutions)</a:t>
                      </a:r>
                      <a:endParaRPr lang="ko-KR" sz="12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marL="139700" marR="139700" algn="just">
                        <a:lnSpc>
                          <a:spcPct val="115000"/>
                        </a:lnSpc>
                        <a:spcAft>
                          <a:spcPts val="1000"/>
                        </a:spcAft>
                      </a:pPr>
                      <a:r>
                        <a:rPr lang="en-US" altLang="ko-KR" sz="1400" kern="1200" dirty="0">
                          <a:solidFill>
                            <a:schemeClr val="dk1"/>
                          </a:solidFill>
                          <a:effectLst/>
                          <a:latin typeface="+mn-lt"/>
                          <a:ea typeface="+mn-ea"/>
                          <a:cs typeface="+mn-cs"/>
                        </a:rPr>
                        <a:t>Busan University of Foreign Studies, Changwon National University, Cheongju University, Chonnam National University, Chosun University, </a:t>
                      </a:r>
                      <a:r>
                        <a:rPr lang="en-US" altLang="ko-KR" sz="1400" kern="1200" dirty="0" err="1">
                          <a:solidFill>
                            <a:schemeClr val="dk1"/>
                          </a:solidFill>
                          <a:effectLst/>
                          <a:latin typeface="+mn-lt"/>
                          <a:ea typeface="+mn-ea"/>
                          <a:cs typeface="+mn-cs"/>
                        </a:rPr>
                        <a:t>Chungbuk</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Chungnam</a:t>
                      </a:r>
                      <a:r>
                        <a:rPr lang="en-US" altLang="ko-KR" sz="1400" kern="1200" dirty="0">
                          <a:solidFill>
                            <a:schemeClr val="dk1"/>
                          </a:solidFill>
                          <a:effectLst/>
                          <a:latin typeface="+mn-lt"/>
                          <a:ea typeface="+mn-ea"/>
                          <a:cs typeface="+mn-cs"/>
                        </a:rPr>
                        <a:t> National University, Daegu Catholic University, Daegu University, Daejeon University, Dong-A University, </a:t>
                      </a:r>
                      <a:r>
                        <a:rPr lang="en-US" altLang="ko-KR" sz="1400" kern="1200" dirty="0" err="1">
                          <a:solidFill>
                            <a:schemeClr val="dk1"/>
                          </a:solidFill>
                          <a:effectLst/>
                          <a:latin typeface="+mn-lt"/>
                          <a:ea typeface="+mn-ea"/>
                          <a:cs typeface="+mn-cs"/>
                        </a:rPr>
                        <a:t>Dongseo</a:t>
                      </a:r>
                      <a:r>
                        <a:rPr lang="en-US" altLang="ko-KR" sz="1400" kern="1200" dirty="0">
                          <a:solidFill>
                            <a:schemeClr val="dk1"/>
                          </a:solidFill>
                          <a:effectLst/>
                          <a:latin typeface="+mn-lt"/>
                          <a:ea typeface="+mn-ea"/>
                          <a:cs typeface="+mn-cs"/>
                        </a:rPr>
                        <a:t> University, </a:t>
                      </a:r>
                      <a:r>
                        <a:rPr lang="en-US" altLang="ko-KR" sz="1400" kern="1200" dirty="0" err="1">
                          <a:solidFill>
                            <a:schemeClr val="dk1"/>
                          </a:solidFill>
                          <a:effectLst/>
                          <a:latin typeface="+mn-lt"/>
                          <a:ea typeface="+mn-ea"/>
                          <a:cs typeface="+mn-cs"/>
                        </a:rPr>
                        <a:t>Gangneung-Wonju</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Gyeongguk</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Andong</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Gyeongsang</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Hannam</a:t>
                      </a:r>
                      <a:r>
                        <a:rPr lang="en-US" altLang="ko-KR" sz="1400" kern="1200" dirty="0">
                          <a:solidFill>
                            <a:schemeClr val="dk1"/>
                          </a:solidFill>
                          <a:effectLst/>
                          <a:latin typeface="+mn-lt"/>
                          <a:ea typeface="+mn-ea"/>
                          <a:cs typeface="+mn-cs"/>
                        </a:rPr>
                        <a:t> University, </a:t>
                      </a:r>
                      <a:r>
                        <a:rPr lang="en-US" altLang="ko-KR" sz="1400" kern="1200" dirty="0" err="1">
                          <a:solidFill>
                            <a:schemeClr val="dk1"/>
                          </a:solidFill>
                          <a:effectLst/>
                          <a:latin typeface="+mn-lt"/>
                          <a:ea typeface="+mn-ea"/>
                          <a:cs typeface="+mn-cs"/>
                        </a:rPr>
                        <a:t>Hoseo</a:t>
                      </a:r>
                      <a:r>
                        <a:rPr lang="en-US" altLang="ko-KR" sz="1400" kern="1200" dirty="0">
                          <a:solidFill>
                            <a:schemeClr val="dk1"/>
                          </a:solidFill>
                          <a:effectLst/>
                          <a:latin typeface="+mn-lt"/>
                          <a:ea typeface="+mn-ea"/>
                          <a:cs typeface="+mn-cs"/>
                        </a:rPr>
                        <a:t> University, </a:t>
                      </a:r>
                      <a:r>
                        <a:rPr lang="en-US" altLang="ko-KR" sz="1400" kern="1200" dirty="0" err="1">
                          <a:solidFill>
                            <a:schemeClr val="dk1"/>
                          </a:solidFill>
                          <a:effectLst/>
                          <a:latin typeface="+mn-lt"/>
                          <a:ea typeface="+mn-ea"/>
                          <a:cs typeface="+mn-cs"/>
                        </a:rPr>
                        <a:t>Inje</a:t>
                      </a:r>
                      <a:r>
                        <a:rPr lang="en-US" altLang="ko-KR" sz="1400" kern="1200" dirty="0">
                          <a:solidFill>
                            <a:schemeClr val="dk1"/>
                          </a:solidFill>
                          <a:effectLst/>
                          <a:latin typeface="+mn-lt"/>
                          <a:ea typeface="+mn-ea"/>
                          <a:cs typeface="+mn-cs"/>
                        </a:rPr>
                        <a:t> University, </a:t>
                      </a:r>
                      <a:r>
                        <a:rPr lang="en-US" altLang="ko-KR" sz="1400" kern="1200" dirty="0" err="1">
                          <a:solidFill>
                            <a:schemeClr val="dk1"/>
                          </a:solidFill>
                          <a:effectLst/>
                          <a:latin typeface="+mn-lt"/>
                          <a:ea typeface="+mn-ea"/>
                          <a:cs typeface="+mn-cs"/>
                        </a:rPr>
                        <a:t>Jeju</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Jeonbuk</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Kangwon</a:t>
                      </a:r>
                      <a:r>
                        <a:rPr lang="en-US" altLang="ko-KR" sz="1400" kern="1200" dirty="0">
                          <a:solidFill>
                            <a:schemeClr val="dk1"/>
                          </a:solidFill>
                          <a:effectLst/>
                          <a:latin typeface="+mn-lt"/>
                          <a:ea typeface="+mn-ea"/>
                          <a:cs typeface="+mn-cs"/>
                        </a:rPr>
                        <a:t> National University, Keimyung University, </a:t>
                      </a:r>
                      <a:r>
                        <a:rPr lang="en-US" altLang="ko-KR" sz="1400" kern="1200" dirty="0" err="1">
                          <a:solidFill>
                            <a:schemeClr val="dk1"/>
                          </a:solidFill>
                          <a:effectLst/>
                          <a:latin typeface="+mn-lt"/>
                          <a:ea typeface="+mn-ea"/>
                          <a:cs typeface="+mn-cs"/>
                        </a:rPr>
                        <a:t>Kongju</a:t>
                      </a:r>
                      <a:r>
                        <a:rPr lang="en-US" altLang="ko-KR" sz="1400" kern="1200" dirty="0">
                          <a:solidFill>
                            <a:schemeClr val="dk1"/>
                          </a:solidFill>
                          <a:effectLst/>
                          <a:latin typeface="+mn-lt"/>
                          <a:ea typeface="+mn-ea"/>
                          <a:cs typeface="+mn-cs"/>
                        </a:rPr>
                        <a:t> National University, </a:t>
                      </a:r>
                      <a:r>
                        <a:rPr lang="en-US" altLang="ko-KR" sz="1400" kern="1200" dirty="0" err="1">
                          <a:solidFill>
                            <a:schemeClr val="dk1"/>
                          </a:solidFill>
                          <a:effectLst/>
                          <a:latin typeface="+mn-lt"/>
                          <a:ea typeface="+mn-ea"/>
                          <a:cs typeface="+mn-cs"/>
                        </a:rPr>
                        <a:t>Konyang</a:t>
                      </a:r>
                      <a:r>
                        <a:rPr lang="en-US" altLang="ko-KR" sz="1400" kern="1200" dirty="0">
                          <a:solidFill>
                            <a:schemeClr val="dk1"/>
                          </a:solidFill>
                          <a:effectLst/>
                          <a:latin typeface="+mn-lt"/>
                          <a:ea typeface="+mn-ea"/>
                          <a:cs typeface="+mn-cs"/>
                        </a:rPr>
                        <a:t> University, KOREATECH (Korea University of Technology and Education), </a:t>
                      </a:r>
                      <a:r>
                        <a:rPr lang="en-US" altLang="ko-KR" sz="1400" kern="1200" dirty="0" err="1">
                          <a:solidFill>
                            <a:schemeClr val="dk1"/>
                          </a:solidFill>
                          <a:effectLst/>
                          <a:latin typeface="+mn-lt"/>
                          <a:ea typeface="+mn-ea"/>
                          <a:cs typeface="+mn-cs"/>
                        </a:rPr>
                        <a:t>Kumoh</a:t>
                      </a:r>
                      <a:r>
                        <a:rPr lang="en-US" altLang="ko-KR" sz="1400" kern="1200" dirty="0">
                          <a:solidFill>
                            <a:schemeClr val="dk1"/>
                          </a:solidFill>
                          <a:effectLst/>
                          <a:latin typeface="+mn-lt"/>
                          <a:ea typeface="+mn-ea"/>
                          <a:cs typeface="+mn-cs"/>
                        </a:rPr>
                        <a:t> National Institute of Technology, </a:t>
                      </a:r>
                      <a:r>
                        <a:rPr lang="en-US" altLang="ko-KR" sz="1400" kern="1200" dirty="0" err="1">
                          <a:solidFill>
                            <a:schemeClr val="dk1"/>
                          </a:solidFill>
                          <a:effectLst/>
                          <a:latin typeface="+mn-lt"/>
                          <a:ea typeface="+mn-ea"/>
                          <a:cs typeface="+mn-cs"/>
                        </a:rPr>
                        <a:t>Kunsan</a:t>
                      </a:r>
                      <a:r>
                        <a:rPr lang="en-US" altLang="ko-KR" sz="1400" kern="1200" dirty="0">
                          <a:solidFill>
                            <a:schemeClr val="dk1"/>
                          </a:solidFill>
                          <a:effectLst/>
                          <a:latin typeface="+mn-lt"/>
                          <a:ea typeface="+mn-ea"/>
                          <a:cs typeface="+mn-cs"/>
                        </a:rPr>
                        <a:t> National University, Kyungpook National University, </a:t>
                      </a:r>
                      <a:r>
                        <a:rPr lang="en-US" altLang="ko-KR" sz="1400" kern="1200" dirty="0" err="1">
                          <a:solidFill>
                            <a:schemeClr val="dk1"/>
                          </a:solidFill>
                          <a:effectLst/>
                          <a:latin typeface="+mn-lt"/>
                          <a:ea typeface="+mn-ea"/>
                          <a:cs typeface="+mn-cs"/>
                        </a:rPr>
                        <a:t>Kyungsung</a:t>
                      </a:r>
                      <a:r>
                        <a:rPr lang="en-US" altLang="ko-KR" sz="1400" kern="1200" dirty="0">
                          <a:solidFill>
                            <a:schemeClr val="dk1"/>
                          </a:solidFill>
                          <a:effectLst/>
                          <a:latin typeface="+mn-lt"/>
                          <a:ea typeface="+mn-ea"/>
                          <a:cs typeface="+mn-cs"/>
                        </a:rPr>
                        <a:t> University, </a:t>
                      </a:r>
                      <a:r>
                        <a:rPr lang="en-US" altLang="ko-KR" sz="1400" kern="1200" dirty="0" err="1">
                          <a:solidFill>
                            <a:schemeClr val="dk1"/>
                          </a:solidFill>
                          <a:effectLst/>
                          <a:latin typeface="+mn-lt"/>
                          <a:ea typeface="+mn-ea"/>
                          <a:cs typeface="+mn-cs"/>
                        </a:rPr>
                        <a:t>Mokwon</a:t>
                      </a:r>
                      <a:r>
                        <a:rPr lang="en-US" altLang="ko-KR" sz="1400" kern="1200" dirty="0">
                          <a:solidFill>
                            <a:schemeClr val="dk1"/>
                          </a:solidFill>
                          <a:effectLst/>
                          <a:latin typeface="+mn-lt"/>
                          <a:ea typeface="+mn-ea"/>
                          <a:cs typeface="+mn-cs"/>
                        </a:rPr>
                        <a:t> University, National Korea Maritime &amp; Ocean University, Pai Chai University, </a:t>
                      </a:r>
                      <a:r>
                        <a:rPr lang="en-US" altLang="ko-KR" sz="1400" kern="1200" dirty="0" err="1">
                          <a:solidFill>
                            <a:schemeClr val="dk1"/>
                          </a:solidFill>
                          <a:effectLst/>
                          <a:latin typeface="+mn-lt"/>
                          <a:ea typeface="+mn-ea"/>
                          <a:cs typeface="+mn-cs"/>
                        </a:rPr>
                        <a:t>Pukyong</a:t>
                      </a:r>
                      <a:r>
                        <a:rPr lang="en-US" altLang="ko-KR" sz="1400" kern="1200" dirty="0">
                          <a:solidFill>
                            <a:schemeClr val="dk1"/>
                          </a:solidFill>
                          <a:effectLst/>
                          <a:latin typeface="+mn-lt"/>
                          <a:ea typeface="+mn-ea"/>
                          <a:cs typeface="+mn-cs"/>
                        </a:rPr>
                        <a:t> National University, Pusan National University, </a:t>
                      </a:r>
                      <a:r>
                        <a:rPr lang="en-US" altLang="ko-KR" sz="1400" kern="1200" dirty="0" err="1">
                          <a:solidFill>
                            <a:schemeClr val="dk1"/>
                          </a:solidFill>
                          <a:effectLst/>
                          <a:latin typeface="+mn-lt"/>
                          <a:ea typeface="+mn-ea"/>
                          <a:cs typeface="+mn-cs"/>
                        </a:rPr>
                        <a:t>Semyung</a:t>
                      </a:r>
                      <a:r>
                        <a:rPr lang="en-US" altLang="ko-KR" sz="1400" kern="1200" dirty="0">
                          <a:solidFill>
                            <a:schemeClr val="dk1"/>
                          </a:solidFill>
                          <a:effectLst/>
                          <a:latin typeface="+mn-lt"/>
                          <a:ea typeface="+mn-ea"/>
                          <a:cs typeface="+mn-cs"/>
                        </a:rPr>
                        <a:t> University, Silla University, </a:t>
                      </a:r>
                      <a:r>
                        <a:rPr lang="en-US" altLang="ko-KR" sz="1400" kern="1200" dirty="0" err="1">
                          <a:solidFill>
                            <a:schemeClr val="dk1"/>
                          </a:solidFill>
                          <a:effectLst/>
                          <a:latin typeface="+mn-lt"/>
                          <a:ea typeface="+mn-ea"/>
                          <a:cs typeface="+mn-cs"/>
                        </a:rPr>
                        <a:t>Soonchunhyang</a:t>
                      </a:r>
                      <a:r>
                        <a:rPr lang="en-US" altLang="ko-KR" sz="1400" kern="1200" dirty="0">
                          <a:solidFill>
                            <a:schemeClr val="dk1"/>
                          </a:solidFill>
                          <a:effectLst/>
                          <a:latin typeface="+mn-lt"/>
                          <a:ea typeface="+mn-ea"/>
                          <a:cs typeface="+mn-cs"/>
                        </a:rPr>
                        <a:t> University, Sun Moon University, </a:t>
                      </a:r>
                      <a:r>
                        <a:rPr lang="en-US" altLang="ko-KR" sz="1400" kern="1200" dirty="0" err="1">
                          <a:solidFill>
                            <a:schemeClr val="dk1"/>
                          </a:solidFill>
                          <a:effectLst/>
                          <a:latin typeface="+mn-lt"/>
                          <a:ea typeface="+mn-ea"/>
                          <a:cs typeface="+mn-cs"/>
                        </a:rPr>
                        <a:t>Sunchon</a:t>
                      </a:r>
                      <a:r>
                        <a:rPr lang="en-US" altLang="ko-KR" sz="1400" kern="1200" dirty="0">
                          <a:solidFill>
                            <a:schemeClr val="dk1"/>
                          </a:solidFill>
                          <a:effectLst/>
                          <a:latin typeface="+mn-lt"/>
                          <a:ea typeface="+mn-ea"/>
                          <a:cs typeface="+mn-cs"/>
                        </a:rPr>
                        <a:t> National University, University of Ulsan, </a:t>
                      </a:r>
                      <a:r>
                        <a:rPr lang="en-US" altLang="ko-KR" sz="1400" kern="1200" dirty="0" err="1">
                          <a:solidFill>
                            <a:schemeClr val="dk1"/>
                          </a:solidFill>
                          <a:effectLst/>
                          <a:latin typeface="+mn-lt"/>
                          <a:ea typeface="+mn-ea"/>
                          <a:cs typeface="+mn-cs"/>
                        </a:rPr>
                        <a:t>Yeungnam</a:t>
                      </a:r>
                      <a:r>
                        <a:rPr lang="en-US" altLang="ko-KR" sz="1400" kern="1200" dirty="0">
                          <a:solidFill>
                            <a:schemeClr val="dk1"/>
                          </a:solidFill>
                          <a:effectLst/>
                          <a:latin typeface="+mn-lt"/>
                          <a:ea typeface="+mn-ea"/>
                          <a:cs typeface="+mn-cs"/>
                        </a:rPr>
                        <a:t> University</a:t>
                      </a:r>
                      <a:endParaRPr lang="ko-KR" sz="14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189593734"/>
                  </a:ext>
                </a:extLst>
              </a:tr>
            </a:tbl>
          </a:graphicData>
        </a:graphic>
      </p:graphicFrame>
    </p:spTree>
    <p:extLst>
      <p:ext uri="{BB962C8B-B14F-4D97-AF65-F5344CB8AC3E}">
        <p14:creationId xmlns:p14="http://schemas.microsoft.com/office/powerpoint/2010/main" val="2259001240"/>
      </p:ext>
    </p:extLst>
  </p:cSld>
  <p:clrMapOvr>
    <a:masterClrMapping/>
  </p:clrMapOvr>
  <p:transition advClick="0"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B549794E-A5CE-7638-C569-A060C82EAFCB}"/>
              </a:ext>
            </a:extLst>
          </p:cNvPr>
          <p:cNvGrpSpPr/>
          <p:nvPr/>
        </p:nvGrpSpPr>
        <p:grpSpPr>
          <a:xfrm>
            <a:off x="12700" y="2241532"/>
            <a:ext cx="12192000" cy="2345252"/>
            <a:chOff x="12700" y="2241532"/>
            <a:chExt cx="12192000" cy="2345252"/>
          </a:xfrm>
        </p:grpSpPr>
        <p:cxnSp>
          <p:nvCxnSpPr>
            <p:cNvPr id="10" name="직선 연결선 9">
              <a:extLst>
                <a:ext uri="{FF2B5EF4-FFF2-40B4-BE49-F238E27FC236}">
                  <a16:creationId xmlns:a16="http://schemas.microsoft.com/office/drawing/2014/main" id="{976B11B1-9DA1-DFEA-FF85-76C4C25198C0}"/>
                </a:ext>
              </a:extLst>
            </p:cNvPr>
            <p:cNvCxnSpPr>
              <a:cxnSpLocks/>
            </p:cNvCxnSpPr>
            <p:nvPr/>
          </p:nvCxnSpPr>
          <p:spPr>
            <a:xfrm>
              <a:off x="12700" y="3414158"/>
              <a:ext cx="499326" cy="0"/>
            </a:xfrm>
            <a:prstGeom prst="line">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cxnSp>
        <p:sp>
          <p:nvSpPr>
            <p:cNvPr id="66" name="원호 65">
              <a:extLst>
                <a:ext uri="{FF2B5EF4-FFF2-40B4-BE49-F238E27FC236}">
                  <a16:creationId xmlns:a16="http://schemas.microsoft.com/office/drawing/2014/main" id="{AFF53865-503B-8EEE-E7A6-F42D1CD99FA4}"/>
                </a:ext>
              </a:extLst>
            </p:cNvPr>
            <p:cNvSpPr/>
            <p:nvPr/>
          </p:nvSpPr>
          <p:spPr>
            <a:xfrm flipV="1">
              <a:off x="520129" y="2241532"/>
              <a:ext cx="2345254" cy="2345252"/>
            </a:xfrm>
            <a:prstGeom prst="arc">
              <a:avLst>
                <a:gd name="adj1" fmla="val 10775336"/>
                <a:gd name="adj2" fmla="val 0"/>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원호 72">
              <a:extLst>
                <a:ext uri="{FF2B5EF4-FFF2-40B4-BE49-F238E27FC236}">
                  <a16:creationId xmlns:a16="http://schemas.microsoft.com/office/drawing/2014/main" id="{256B4650-A2A4-2A61-AA7B-BD388400C6CB}"/>
                </a:ext>
              </a:extLst>
            </p:cNvPr>
            <p:cNvSpPr/>
            <p:nvPr/>
          </p:nvSpPr>
          <p:spPr>
            <a:xfrm>
              <a:off x="2865383" y="2241532"/>
              <a:ext cx="2345254" cy="2345252"/>
            </a:xfrm>
            <a:prstGeom prst="arc">
              <a:avLst>
                <a:gd name="adj1" fmla="val 10803260"/>
                <a:gd name="adj2" fmla="val 0"/>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원호 73">
              <a:extLst>
                <a:ext uri="{FF2B5EF4-FFF2-40B4-BE49-F238E27FC236}">
                  <a16:creationId xmlns:a16="http://schemas.microsoft.com/office/drawing/2014/main" id="{CD192DBD-C15B-150D-EF33-A37EAB169753}"/>
                </a:ext>
              </a:extLst>
            </p:cNvPr>
            <p:cNvSpPr/>
            <p:nvPr/>
          </p:nvSpPr>
          <p:spPr>
            <a:xfrm flipV="1">
              <a:off x="5213659" y="2241532"/>
              <a:ext cx="2345254" cy="2345252"/>
            </a:xfrm>
            <a:prstGeom prst="arc">
              <a:avLst>
                <a:gd name="adj1" fmla="val 10803278"/>
                <a:gd name="adj2" fmla="val 0"/>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원호 74">
              <a:extLst>
                <a:ext uri="{FF2B5EF4-FFF2-40B4-BE49-F238E27FC236}">
                  <a16:creationId xmlns:a16="http://schemas.microsoft.com/office/drawing/2014/main" id="{4B0C0745-0C88-5129-17E5-E30B551A5C83}"/>
                </a:ext>
              </a:extLst>
            </p:cNvPr>
            <p:cNvSpPr/>
            <p:nvPr/>
          </p:nvSpPr>
          <p:spPr>
            <a:xfrm>
              <a:off x="7558913" y="2241532"/>
              <a:ext cx="2345254" cy="2345252"/>
            </a:xfrm>
            <a:prstGeom prst="arc">
              <a:avLst>
                <a:gd name="adj1" fmla="val 10817186"/>
                <a:gd name="adj2" fmla="val 0"/>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 name="직선 연결선 10">
              <a:extLst>
                <a:ext uri="{FF2B5EF4-FFF2-40B4-BE49-F238E27FC236}">
                  <a16:creationId xmlns:a16="http://schemas.microsoft.com/office/drawing/2014/main" id="{A14D883F-2D50-D717-AAE7-C37481F30235}"/>
                </a:ext>
              </a:extLst>
            </p:cNvPr>
            <p:cNvCxnSpPr>
              <a:cxnSpLocks/>
            </p:cNvCxnSpPr>
            <p:nvPr/>
          </p:nvCxnSpPr>
          <p:spPr>
            <a:xfrm>
              <a:off x="9926271" y="3414158"/>
              <a:ext cx="2278429" cy="0"/>
            </a:xfrm>
            <a:prstGeom prst="line">
              <a:avLst/>
            </a:prstGeom>
            <a:noFill/>
            <a:ln w="19050" cap="rnd">
              <a:solidFill>
                <a:schemeClr val="bg1">
                  <a:lumMod val="7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cxnSp>
      </p:grpSp>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1545616"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Eligibility</a:t>
            </a:r>
          </a:p>
        </p:txBody>
      </p:sp>
      <p:grpSp>
        <p:nvGrpSpPr>
          <p:cNvPr id="3" name="그룹 2">
            <a:extLst>
              <a:ext uri="{FF2B5EF4-FFF2-40B4-BE49-F238E27FC236}">
                <a16:creationId xmlns:a16="http://schemas.microsoft.com/office/drawing/2014/main" id="{50C6D3AE-6310-9899-CDCB-4C22CCF62C37}"/>
              </a:ext>
            </a:extLst>
          </p:cNvPr>
          <p:cNvGrpSpPr/>
          <p:nvPr/>
        </p:nvGrpSpPr>
        <p:grpSpPr>
          <a:xfrm>
            <a:off x="10028804" y="120075"/>
            <a:ext cx="2163191" cy="441900"/>
            <a:chOff x="7047392" y="2477023"/>
            <a:chExt cx="1606069" cy="328090"/>
          </a:xfrm>
          <a:solidFill>
            <a:srgbClr val="2874C0"/>
          </a:solidFill>
        </p:grpSpPr>
        <p:sp>
          <p:nvSpPr>
            <p:cNvPr id="7" name="자유형 175">
              <a:extLst>
                <a:ext uri="{FF2B5EF4-FFF2-40B4-BE49-F238E27FC236}">
                  <a16:creationId xmlns:a16="http://schemas.microsoft.com/office/drawing/2014/main" id="{ADB15044-1828-8715-F3E7-C43E80360813}"/>
                </a:ext>
              </a:extLst>
            </p:cNvPr>
            <p:cNvSpPr>
              <a:spLocks/>
            </p:cNvSpPr>
            <p:nvPr/>
          </p:nvSpPr>
          <p:spPr bwMode="auto">
            <a:xfrm rot="10800000" flipV="1">
              <a:off x="7047392"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8" name="자유형 176">
              <a:extLst>
                <a:ext uri="{FF2B5EF4-FFF2-40B4-BE49-F238E27FC236}">
                  <a16:creationId xmlns:a16="http://schemas.microsoft.com/office/drawing/2014/main" id="{48DFCC17-2AD1-374B-6029-EE1C266C223B}"/>
                </a:ext>
              </a:extLst>
            </p:cNvPr>
            <p:cNvSpPr>
              <a:spLocks/>
            </p:cNvSpPr>
            <p:nvPr/>
          </p:nvSpPr>
          <p:spPr bwMode="auto">
            <a:xfrm rot="10800000" flipH="1" flipV="1">
              <a:off x="7903840" y="2477023"/>
              <a:ext cx="74962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9" name="TextBox 8">
            <a:extLst>
              <a:ext uri="{FF2B5EF4-FFF2-40B4-BE49-F238E27FC236}">
                <a16:creationId xmlns:a16="http://schemas.microsoft.com/office/drawing/2014/main" id="{07BA4CD5-07AB-9740-85B3-212F8E3CD0F5}"/>
              </a:ext>
            </a:extLst>
          </p:cNvPr>
          <p:cNvSpPr txBox="1"/>
          <p:nvPr/>
        </p:nvSpPr>
        <p:spPr>
          <a:xfrm>
            <a:off x="11157282" y="261316"/>
            <a:ext cx="718145" cy="200055"/>
          </a:xfrm>
          <a:prstGeom prst="rect">
            <a:avLst/>
          </a:prstGeom>
          <a:noFill/>
        </p:spPr>
        <p:txBody>
          <a:bodyPr wrap="none" lIns="0" tIns="0" rIns="0" bIns="0" rtlCol="0" anchor="ctr" anchorCtr="0">
            <a:spAutoFit/>
          </a:bodyPr>
          <a:lstStyle/>
          <a:p>
            <a:pPr algn="r"/>
            <a:r>
              <a:rPr lang="en-US" altLang="ko-KR" sz="1300" dirty="0" err="1">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Eligiblility</a:t>
            </a:r>
            <a:endPar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endParaRPr>
          </a:p>
        </p:txBody>
      </p:sp>
      <p:grpSp>
        <p:nvGrpSpPr>
          <p:cNvPr id="14" name="그룹 13">
            <a:extLst>
              <a:ext uri="{FF2B5EF4-FFF2-40B4-BE49-F238E27FC236}">
                <a16:creationId xmlns:a16="http://schemas.microsoft.com/office/drawing/2014/main" id="{8BC46EA8-A18B-68A0-D9CA-9DD9B90A39EB}"/>
              </a:ext>
            </a:extLst>
          </p:cNvPr>
          <p:cNvGrpSpPr/>
          <p:nvPr/>
        </p:nvGrpSpPr>
        <p:grpSpPr>
          <a:xfrm>
            <a:off x="11344854" y="143432"/>
            <a:ext cx="530573" cy="64406"/>
            <a:chOff x="11318022" y="143432"/>
            <a:chExt cx="530573" cy="64406"/>
          </a:xfrm>
        </p:grpSpPr>
        <p:sp>
          <p:nvSpPr>
            <p:cNvPr id="15" name="타원 14">
              <a:extLst>
                <a:ext uri="{FF2B5EF4-FFF2-40B4-BE49-F238E27FC236}">
                  <a16:creationId xmlns:a16="http://schemas.microsoft.com/office/drawing/2014/main" id="{1B4E4C76-48D0-9759-2D2A-F6D7876153EF}"/>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9AE29FFA-C215-A961-E7ED-52F2A377B2DD}"/>
                </a:ext>
              </a:extLst>
            </p:cNvPr>
            <p:cNvSpPr/>
            <p:nvPr/>
          </p:nvSpPr>
          <p:spPr>
            <a:xfrm>
              <a:off x="11473411"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0E1C9AA8-25C5-F1B1-FCAF-3748634C80BB}"/>
                </a:ext>
              </a:extLst>
            </p:cNvPr>
            <p:cNvSpPr/>
            <p:nvPr/>
          </p:nvSpPr>
          <p:spPr>
            <a:xfrm>
              <a:off x="11628800"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F812473A-3453-97A3-179C-E058B033ABD9}"/>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6" name="TextBox 25">
            <a:extLst>
              <a:ext uri="{FF2B5EF4-FFF2-40B4-BE49-F238E27FC236}">
                <a16:creationId xmlns:a16="http://schemas.microsoft.com/office/drawing/2014/main" id="{7B7664E4-83C9-8CEC-1970-E557E5215486}"/>
              </a:ext>
            </a:extLst>
          </p:cNvPr>
          <p:cNvSpPr txBox="1"/>
          <p:nvPr/>
        </p:nvSpPr>
        <p:spPr>
          <a:xfrm>
            <a:off x="421179" y="4679302"/>
            <a:ext cx="3258192" cy="1779974"/>
          </a:xfrm>
          <a:prstGeom prst="rect">
            <a:avLst/>
          </a:prstGeom>
          <a:noFill/>
        </p:spPr>
        <p:txBody>
          <a:bodyPr wrap="square" lIns="0" tIns="0" rIns="0" bIns="0" rtlCol="0" anchor="t" anchorCtr="0">
            <a:spAutoFit/>
          </a:bodyPr>
          <a:lstStyle/>
          <a:p>
            <a:pPr marL="180000" indent="-180000">
              <a:spcBef>
                <a:spcPts val="1000"/>
              </a:spcBef>
              <a:buClr>
                <a:srgbClr val="2874C0"/>
              </a:buClr>
              <a:buFont typeface="Arial" panose="020B0604020202020204" pitchFamily="34" charset="0"/>
              <a:buChar char="•"/>
            </a:pP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All applicants must hold </a:t>
            </a:r>
            <a:r>
              <a:rPr lang="en-US" altLang="ko-KR" sz="11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non-Korean citizenship </a:t>
            </a: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and IBRD/IDA recipient country listed by the World Bank Group; Dual citizenship with ROK is not allowed. </a:t>
            </a:r>
          </a:p>
          <a:p>
            <a:pPr marL="171450" indent="-171450">
              <a:spcBef>
                <a:spcPts val="1000"/>
              </a:spcBef>
              <a:buClr>
                <a:srgbClr val="2874C0"/>
              </a:buClr>
              <a:buFont typeface="Arial" panose="020B0604020202020204" pitchFamily="34" charset="0"/>
              <a:buChar char="•"/>
            </a:pP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Applicant’s parents must hold </a:t>
            </a:r>
            <a:r>
              <a:rPr lang="en-US" altLang="ko-KR" sz="11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non-Korean citizenship</a:t>
            </a:r>
            <a:endPar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endParaRPr>
          </a:p>
          <a:p>
            <a:pPr marL="285750" indent="-285750">
              <a:spcBef>
                <a:spcPts val="1000"/>
              </a:spcBef>
              <a:buClr>
                <a:srgbClr val="2874C0"/>
              </a:buClr>
              <a:buFont typeface="Arial" panose="020B0604020202020204" pitchFamily="34" charset="0"/>
              <a:buChar char="•"/>
            </a:pP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Academic professors must hold citizenship of the ODA recipient country listed by OECD DAC.</a:t>
            </a:r>
          </a:p>
        </p:txBody>
      </p:sp>
      <p:sp>
        <p:nvSpPr>
          <p:cNvPr id="27" name="TextBox 26">
            <a:extLst>
              <a:ext uri="{FF2B5EF4-FFF2-40B4-BE49-F238E27FC236}">
                <a16:creationId xmlns:a16="http://schemas.microsoft.com/office/drawing/2014/main" id="{5B514142-5843-8B1B-0B3A-4B2556D11396}"/>
              </a:ext>
            </a:extLst>
          </p:cNvPr>
          <p:cNvSpPr txBox="1"/>
          <p:nvPr/>
        </p:nvSpPr>
        <p:spPr>
          <a:xfrm>
            <a:off x="2107008" y="737428"/>
            <a:ext cx="4460851" cy="1184363"/>
          </a:xfrm>
          <a:prstGeom prst="rect">
            <a:avLst/>
          </a:prstGeom>
          <a:noFill/>
        </p:spPr>
        <p:txBody>
          <a:bodyPr wrap="square" lIns="0" tIns="0" rIns="0" bIns="0" rtlCol="0" anchor="b" anchorCtr="0">
            <a:spAutoFit/>
          </a:bodyPr>
          <a:lstStyle/>
          <a:p>
            <a:pPr marL="180000" indent="-180000">
              <a:lnSpc>
                <a:spcPct val="110000"/>
              </a:lnSpc>
              <a:spcBef>
                <a:spcPts val="1000"/>
              </a:spcBef>
              <a:buClr>
                <a:srgbClr val="289CC0"/>
              </a:buClr>
              <a:buFont typeface="Arial" panose="020B0604020202020204" pitchFamily="34" charset="0"/>
              <a:buChar cha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Students </a:t>
            </a:r>
            <a:r>
              <a:rPr lang="en-US" altLang="ko-KR" sz="14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under 40</a:t>
            </a: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a:t>
            </a:r>
          </a:p>
          <a:p>
            <a:pPr marL="180000" indent="-180000">
              <a:lnSpc>
                <a:spcPct val="110000"/>
              </a:lnSpc>
              <a:spcBef>
                <a:spcPts val="1000"/>
              </a:spcBef>
              <a:buClr>
                <a:srgbClr val="289CC0"/>
              </a:buClr>
              <a:buFont typeface="Arial" panose="020B0604020202020204" pitchFamily="34" charset="0"/>
              <a:buChar cha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Current academic professors in one of the ODA recipients </a:t>
            </a:r>
            <a:r>
              <a:rPr lang="en-US" altLang="ko-KR" sz="14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under 45</a:t>
            </a:r>
          </a:p>
          <a:p>
            <a:pPr marL="180000" indent="-180000">
              <a:lnSpc>
                <a:spcPct val="110000"/>
              </a:lnSpc>
              <a:spcBef>
                <a:spcPts val="1000"/>
              </a:spcBef>
              <a:buClr>
                <a:srgbClr val="289CC0"/>
              </a:buClr>
              <a:buFont typeface="Arial" panose="020B0604020202020204" pitchFamily="34" charset="0"/>
              <a:buChar cha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Global Network Program: No age limitations</a:t>
            </a:r>
          </a:p>
        </p:txBody>
      </p:sp>
      <p:sp>
        <p:nvSpPr>
          <p:cNvPr id="36" name="TextBox 35">
            <a:extLst>
              <a:ext uri="{FF2B5EF4-FFF2-40B4-BE49-F238E27FC236}">
                <a16:creationId xmlns:a16="http://schemas.microsoft.com/office/drawing/2014/main" id="{4BEE6879-E819-9165-EEEA-AB9BF975F80E}"/>
              </a:ext>
            </a:extLst>
          </p:cNvPr>
          <p:cNvSpPr txBox="1"/>
          <p:nvPr/>
        </p:nvSpPr>
        <p:spPr>
          <a:xfrm>
            <a:off x="7434368" y="1044760"/>
            <a:ext cx="3611501" cy="947375"/>
          </a:xfrm>
          <a:prstGeom prst="rect">
            <a:avLst/>
          </a:prstGeom>
          <a:noFill/>
        </p:spPr>
        <p:txBody>
          <a:bodyPr wrap="none" lIns="0" tIns="0" rIns="0" bIns="0" rtlCol="0" anchor="b" anchorCtr="0">
            <a:spAutoFit/>
          </a:bodyPr>
          <a:lstStyle/>
          <a:p>
            <a:pPr marL="180000" indent="-180000">
              <a:lnSpc>
                <a:spcPct val="110000"/>
              </a:lnSpc>
              <a:spcBef>
                <a:spcPts val="1000"/>
              </a:spcBef>
              <a:buClr>
                <a:srgbClr val="289CC0"/>
              </a:buClr>
              <a:buFont typeface="Arial" panose="020B0604020202020204" pitchFamily="34" charset="0"/>
              <a:buChar cha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Cumulative Grade Point Average(CGPA) of</a:t>
            </a:r>
          </a:p>
          <a:p>
            <a:pPr>
              <a:lnSpc>
                <a:spcPct val="110000"/>
              </a:lnSpc>
              <a:spcBef>
                <a:spcPts val="1000"/>
              </a:spcBef>
              <a:buClr>
                <a:srgbClr val="289CC0"/>
              </a:buCl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the entire curriculum from the previous</a:t>
            </a:r>
          </a:p>
          <a:p>
            <a:pPr>
              <a:lnSpc>
                <a:spcPct val="110000"/>
              </a:lnSpc>
              <a:spcBef>
                <a:spcPts val="1000"/>
              </a:spcBef>
              <a:buClr>
                <a:srgbClr val="289CC0"/>
              </a:buClr>
            </a:pPr>
            <a:r>
              <a:rPr lang="en-US" altLang="ko-KR" sz="14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(degree) program is </a:t>
            </a:r>
            <a:r>
              <a:rPr lang="en-US" altLang="ko-KR" sz="14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80% or above</a:t>
            </a:r>
          </a:p>
        </p:txBody>
      </p:sp>
      <p:sp>
        <p:nvSpPr>
          <p:cNvPr id="47" name="타원 46">
            <a:extLst>
              <a:ext uri="{FF2B5EF4-FFF2-40B4-BE49-F238E27FC236}">
                <a16:creationId xmlns:a16="http://schemas.microsoft.com/office/drawing/2014/main" id="{902A0B28-9EE7-634C-F809-284B795304BD}"/>
              </a:ext>
            </a:extLst>
          </p:cNvPr>
          <p:cNvSpPr/>
          <p:nvPr/>
        </p:nvSpPr>
        <p:spPr>
          <a:xfrm>
            <a:off x="752586" y="2473989"/>
            <a:ext cx="1880340" cy="1880338"/>
          </a:xfrm>
          <a:prstGeom prst="ellipse">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FCF1F836-47EC-C2B3-40A3-E0B3F6BBC54C}"/>
              </a:ext>
            </a:extLst>
          </p:cNvPr>
          <p:cNvSpPr txBox="1"/>
          <p:nvPr/>
        </p:nvSpPr>
        <p:spPr>
          <a:xfrm>
            <a:off x="1064892" y="3244881"/>
            <a:ext cx="1255729" cy="338554"/>
          </a:xfrm>
          <a:prstGeom prst="rect">
            <a:avLst/>
          </a:prstGeom>
          <a:noFill/>
        </p:spPr>
        <p:txBody>
          <a:bodyPr wrap="none" lIns="0" tIns="0" rIns="0" bIns="0" rtlCol="0" anchor="ctr" anchorCtr="0">
            <a:spAutoFit/>
          </a:bodyPr>
          <a:lstStyle/>
          <a:p>
            <a:pPr algn="ctr">
              <a:spcBef>
                <a:spcPts val="300"/>
              </a:spcBef>
            </a:pPr>
            <a:r>
              <a:rPr lang="es-ES" altLang="ko-KR" sz="2200" dirty="0">
                <a:ln>
                  <a:solidFill>
                    <a:srgbClr val="F9F9FA">
                      <a:alpha val="0"/>
                    </a:srgbClr>
                  </a:solidFill>
                </a:ln>
                <a:solidFill>
                  <a:schemeClr val="bg1"/>
                </a:solidFill>
                <a:latin typeface="Mont Heavy DEMO" panose="00000A00000000000000" pitchFamily="50" charset="0"/>
              </a:rPr>
              <a:t>Nationality</a:t>
            </a:r>
          </a:p>
        </p:txBody>
      </p:sp>
      <p:sp>
        <p:nvSpPr>
          <p:cNvPr id="50" name="타원 49">
            <a:extLst>
              <a:ext uri="{FF2B5EF4-FFF2-40B4-BE49-F238E27FC236}">
                <a16:creationId xmlns:a16="http://schemas.microsoft.com/office/drawing/2014/main" id="{112D2F02-50A5-BD01-E781-6AB9BEA4F5DC}"/>
              </a:ext>
            </a:extLst>
          </p:cNvPr>
          <p:cNvSpPr/>
          <p:nvPr/>
        </p:nvSpPr>
        <p:spPr>
          <a:xfrm>
            <a:off x="7791370" y="2473989"/>
            <a:ext cx="1880340" cy="1880338"/>
          </a:xfrm>
          <a:prstGeom prst="ellipse">
            <a:avLst/>
          </a:prstGeom>
          <a:solidFill>
            <a:srgbClr val="28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a:extLst>
              <a:ext uri="{FF2B5EF4-FFF2-40B4-BE49-F238E27FC236}">
                <a16:creationId xmlns:a16="http://schemas.microsoft.com/office/drawing/2014/main" id="{B3C34E72-B517-D6A2-657E-E248BECC2E71}"/>
              </a:ext>
            </a:extLst>
          </p:cNvPr>
          <p:cNvSpPr txBox="1"/>
          <p:nvPr/>
        </p:nvSpPr>
        <p:spPr>
          <a:xfrm>
            <a:off x="8384972" y="3244881"/>
            <a:ext cx="693139" cy="338554"/>
          </a:xfrm>
          <a:prstGeom prst="rect">
            <a:avLst/>
          </a:prstGeom>
          <a:noFill/>
        </p:spPr>
        <p:txBody>
          <a:bodyPr wrap="none" lIns="0" tIns="0" rIns="0" bIns="0" rtlCol="0" anchor="ctr" anchorCtr="0">
            <a:spAutoFit/>
          </a:bodyPr>
          <a:lstStyle/>
          <a:p>
            <a:pPr algn="ctr">
              <a:spcBef>
                <a:spcPts val="300"/>
              </a:spcBef>
            </a:pPr>
            <a:r>
              <a:rPr lang="es-ES" altLang="ko-KR" sz="2200" dirty="0">
                <a:ln>
                  <a:solidFill>
                    <a:srgbClr val="F9F9FA">
                      <a:alpha val="0"/>
                    </a:srgbClr>
                  </a:solidFill>
                </a:ln>
                <a:solidFill>
                  <a:schemeClr val="bg1"/>
                </a:solidFill>
                <a:latin typeface="Mont Heavy DEMO" panose="00000A00000000000000" pitchFamily="50" charset="0"/>
              </a:rPr>
              <a:t>Grade</a:t>
            </a:r>
          </a:p>
        </p:txBody>
      </p:sp>
      <p:sp>
        <p:nvSpPr>
          <p:cNvPr id="48" name="타원 47">
            <a:extLst>
              <a:ext uri="{FF2B5EF4-FFF2-40B4-BE49-F238E27FC236}">
                <a16:creationId xmlns:a16="http://schemas.microsoft.com/office/drawing/2014/main" id="{072567E0-76B4-FF47-8ED4-EBB288AC800E}"/>
              </a:ext>
            </a:extLst>
          </p:cNvPr>
          <p:cNvSpPr/>
          <p:nvPr/>
        </p:nvSpPr>
        <p:spPr>
          <a:xfrm>
            <a:off x="5446116" y="2473989"/>
            <a:ext cx="1880340" cy="1880338"/>
          </a:xfrm>
          <a:prstGeom prst="ellipse">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a:extLst>
              <a:ext uri="{FF2B5EF4-FFF2-40B4-BE49-F238E27FC236}">
                <a16:creationId xmlns:a16="http://schemas.microsoft.com/office/drawing/2014/main" id="{1B906003-8DC7-7A7E-A709-A58CD6554AD8}"/>
              </a:ext>
            </a:extLst>
          </p:cNvPr>
          <p:cNvSpPr txBox="1"/>
          <p:nvPr/>
        </p:nvSpPr>
        <p:spPr>
          <a:xfrm>
            <a:off x="5820170" y="2929410"/>
            <a:ext cx="1132233" cy="969496"/>
          </a:xfrm>
          <a:prstGeom prst="rect">
            <a:avLst/>
          </a:prstGeom>
          <a:noFill/>
        </p:spPr>
        <p:txBody>
          <a:bodyPr wrap="none" lIns="0" tIns="0" rIns="0" bIns="0" rtlCol="0" anchor="ctr" anchorCtr="0">
            <a:spAutoFit/>
          </a:bodyPr>
          <a:lstStyle/>
          <a:p>
            <a:pPr algn="ctr">
              <a:spcBef>
                <a:spcPts val="300"/>
              </a:spcBef>
            </a:pPr>
            <a:r>
              <a:rPr lang="es-ES" altLang="ko-KR" sz="2200" dirty="0">
                <a:ln>
                  <a:solidFill>
                    <a:srgbClr val="F9F9FA">
                      <a:alpha val="0"/>
                    </a:srgbClr>
                  </a:solidFill>
                </a:ln>
                <a:solidFill>
                  <a:schemeClr val="bg1"/>
                </a:solidFill>
                <a:latin typeface="Mont Heavy DEMO" panose="00000A00000000000000" pitchFamily="50" charset="0"/>
              </a:rPr>
              <a:t>Level of </a:t>
            </a:r>
          </a:p>
          <a:p>
            <a:pPr algn="ctr">
              <a:spcBef>
                <a:spcPts val="300"/>
              </a:spcBef>
            </a:pPr>
            <a:r>
              <a:rPr lang="es-ES" altLang="ko-KR" sz="2200" dirty="0">
                <a:ln>
                  <a:solidFill>
                    <a:srgbClr val="F9F9FA">
                      <a:alpha val="0"/>
                    </a:srgbClr>
                  </a:solidFill>
                </a:ln>
                <a:solidFill>
                  <a:schemeClr val="bg1"/>
                </a:solidFill>
                <a:latin typeface="Mont Heavy DEMO" panose="00000A00000000000000" pitchFamily="50" charset="0"/>
              </a:rPr>
              <a:t>Education</a:t>
            </a:r>
          </a:p>
          <a:p>
            <a:pPr algn="ctr">
              <a:spcBef>
                <a:spcPts val="300"/>
              </a:spcBef>
            </a:pPr>
            <a:endParaRPr lang="es-ES" altLang="ko-KR" sz="1400" dirty="0">
              <a:ln>
                <a:solidFill>
                  <a:srgbClr val="F9F9FA">
                    <a:alpha val="0"/>
                  </a:srgbClr>
                </a:solidFill>
              </a:ln>
              <a:solidFill>
                <a:schemeClr val="bg1"/>
              </a:solidFill>
              <a:latin typeface="Noto Sans CJK KR Medium" panose="020B0600000000000000" pitchFamily="34" charset="-127"/>
              <a:ea typeface="Noto Sans CJK KR Medium" panose="020B0600000000000000" pitchFamily="34" charset="-127"/>
            </a:endParaRPr>
          </a:p>
        </p:txBody>
      </p:sp>
      <p:sp>
        <p:nvSpPr>
          <p:cNvPr id="51" name="타원 50">
            <a:extLst>
              <a:ext uri="{FF2B5EF4-FFF2-40B4-BE49-F238E27FC236}">
                <a16:creationId xmlns:a16="http://schemas.microsoft.com/office/drawing/2014/main" id="{3769D208-7F36-B5D2-C0CC-C2BF35DE1921}"/>
              </a:ext>
            </a:extLst>
          </p:cNvPr>
          <p:cNvSpPr/>
          <p:nvPr/>
        </p:nvSpPr>
        <p:spPr>
          <a:xfrm>
            <a:off x="3097840" y="2473989"/>
            <a:ext cx="1880340" cy="1880338"/>
          </a:xfrm>
          <a:prstGeom prst="ellipse">
            <a:avLst/>
          </a:prstGeom>
          <a:solidFill>
            <a:srgbClr val="28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a:extLst>
              <a:ext uri="{FF2B5EF4-FFF2-40B4-BE49-F238E27FC236}">
                <a16:creationId xmlns:a16="http://schemas.microsoft.com/office/drawing/2014/main" id="{3BB4A4F8-1BCB-A383-DE6A-CBD9973A2805}"/>
              </a:ext>
            </a:extLst>
          </p:cNvPr>
          <p:cNvSpPr txBox="1"/>
          <p:nvPr/>
        </p:nvSpPr>
        <p:spPr>
          <a:xfrm>
            <a:off x="3820387" y="3244881"/>
            <a:ext cx="435248" cy="338554"/>
          </a:xfrm>
          <a:prstGeom prst="rect">
            <a:avLst/>
          </a:prstGeom>
          <a:noFill/>
        </p:spPr>
        <p:txBody>
          <a:bodyPr wrap="none" lIns="0" tIns="0" rIns="0" bIns="0" rtlCol="0" anchor="ctr" anchorCtr="0">
            <a:spAutoFit/>
          </a:bodyPr>
          <a:lstStyle/>
          <a:p>
            <a:pPr algn="ctr">
              <a:spcBef>
                <a:spcPts val="300"/>
              </a:spcBef>
            </a:pPr>
            <a:r>
              <a:rPr lang="es-ES" altLang="ko-KR" sz="2200" dirty="0">
                <a:ln>
                  <a:solidFill>
                    <a:srgbClr val="F9F9FA">
                      <a:alpha val="0"/>
                    </a:srgbClr>
                  </a:solidFill>
                </a:ln>
                <a:solidFill>
                  <a:schemeClr val="bg1"/>
                </a:solidFill>
                <a:latin typeface="Mont Heavy DEMO" panose="00000A00000000000000" pitchFamily="50" charset="0"/>
              </a:rPr>
              <a:t>Age</a:t>
            </a:r>
          </a:p>
        </p:txBody>
      </p:sp>
      <p:sp>
        <p:nvSpPr>
          <p:cNvPr id="83" name="타원 82">
            <a:extLst>
              <a:ext uri="{FF2B5EF4-FFF2-40B4-BE49-F238E27FC236}">
                <a16:creationId xmlns:a16="http://schemas.microsoft.com/office/drawing/2014/main" id="{BEF4F71B-52F0-A45E-4F18-BF73465585CB}"/>
              </a:ext>
            </a:extLst>
          </p:cNvPr>
          <p:cNvSpPr/>
          <p:nvPr/>
        </p:nvSpPr>
        <p:spPr>
          <a:xfrm>
            <a:off x="1636571" y="4535361"/>
            <a:ext cx="112371" cy="112371"/>
          </a:xfrm>
          <a:prstGeom prst="ellipse">
            <a:avLst/>
          </a:prstGeom>
          <a:solidFill>
            <a:schemeClr val="bg1"/>
          </a:solidFill>
          <a:ln w="28575">
            <a:solidFill>
              <a:srgbClr val="287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039A8C6A-8F86-6CAE-AA84-8F66C7742819}"/>
              </a:ext>
            </a:extLst>
          </p:cNvPr>
          <p:cNvSpPr/>
          <p:nvPr/>
        </p:nvSpPr>
        <p:spPr>
          <a:xfrm>
            <a:off x="3981825" y="2173161"/>
            <a:ext cx="112371" cy="112371"/>
          </a:xfrm>
          <a:prstGeom prst="ellipse">
            <a:avLst/>
          </a:prstGeom>
          <a:solidFill>
            <a:schemeClr val="bg1"/>
          </a:solidFill>
          <a:ln w="28575">
            <a:solidFill>
              <a:srgbClr val="289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84">
            <a:extLst>
              <a:ext uri="{FF2B5EF4-FFF2-40B4-BE49-F238E27FC236}">
                <a16:creationId xmlns:a16="http://schemas.microsoft.com/office/drawing/2014/main" id="{AB36D077-599B-9474-813D-A7D876EF30ED}"/>
              </a:ext>
            </a:extLst>
          </p:cNvPr>
          <p:cNvSpPr/>
          <p:nvPr/>
        </p:nvSpPr>
        <p:spPr>
          <a:xfrm>
            <a:off x="6330101" y="4535361"/>
            <a:ext cx="112371" cy="112371"/>
          </a:xfrm>
          <a:prstGeom prst="ellipse">
            <a:avLst/>
          </a:prstGeom>
          <a:solidFill>
            <a:schemeClr val="bg1"/>
          </a:solidFill>
          <a:ln w="28575">
            <a:solidFill>
              <a:srgbClr val="287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85">
            <a:extLst>
              <a:ext uri="{FF2B5EF4-FFF2-40B4-BE49-F238E27FC236}">
                <a16:creationId xmlns:a16="http://schemas.microsoft.com/office/drawing/2014/main" id="{105B75A4-9FEA-EA7B-81DB-E921C15F4815}"/>
              </a:ext>
            </a:extLst>
          </p:cNvPr>
          <p:cNvSpPr/>
          <p:nvPr/>
        </p:nvSpPr>
        <p:spPr>
          <a:xfrm>
            <a:off x="8675355" y="2173161"/>
            <a:ext cx="112371" cy="112371"/>
          </a:xfrm>
          <a:prstGeom prst="ellipse">
            <a:avLst/>
          </a:prstGeom>
          <a:solidFill>
            <a:schemeClr val="bg1"/>
          </a:solidFill>
          <a:ln w="28575">
            <a:solidFill>
              <a:srgbClr val="289C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그림 41">
            <a:extLst>
              <a:ext uri="{FF2B5EF4-FFF2-40B4-BE49-F238E27FC236}">
                <a16:creationId xmlns:a16="http://schemas.microsoft.com/office/drawing/2014/main" id="{CCD85D09-B592-AE16-90F6-FA6F4D2AADE2}"/>
              </a:ext>
            </a:extLst>
          </p:cNvPr>
          <p:cNvPicPr>
            <a:picLocks noChangeAspect="1"/>
          </p:cNvPicPr>
          <p:nvPr/>
        </p:nvPicPr>
        <p:blipFill rotWithShape="1">
          <a:blip r:embed="rId3">
            <a:extLst>
              <a:ext uri="{28A0092B-C50C-407E-A947-70E740481C1C}">
                <a14:useLocalDpi xmlns:a14="http://schemas.microsoft.com/office/drawing/2010/main" val="0"/>
              </a:ext>
            </a:extLst>
          </a:blip>
          <a:srcRect b="8832"/>
          <a:stretch/>
        </p:blipFill>
        <p:spPr>
          <a:xfrm>
            <a:off x="9265392" y="2665638"/>
            <a:ext cx="3587008" cy="4192362"/>
          </a:xfrm>
          <a:prstGeom prst="rect">
            <a:avLst/>
          </a:prstGeom>
        </p:spPr>
      </p:pic>
      <p:sp>
        <p:nvSpPr>
          <p:cNvPr id="37" name="TextBox 36">
            <a:extLst>
              <a:ext uri="{FF2B5EF4-FFF2-40B4-BE49-F238E27FC236}">
                <a16:creationId xmlns:a16="http://schemas.microsoft.com/office/drawing/2014/main" id="{37568053-BAE7-48E0-BD39-1FBC07339DB2}"/>
              </a:ext>
            </a:extLst>
          </p:cNvPr>
          <p:cNvSpPr txBox="1"/>
          <p:nvPr/>
        </p:nvSpPr>
        <p:spPr>
          <a:xfrm>
            <a:off x="4933566" y="4689184"/>
            <a:ext cx="3741790" cy="799321"/>
          </a:xfrm>
          <a:prstGeom prst="rect">
            <a:avLst/>
          </a:prstGeom>
          <a:noFill/>
        </p:spPr>
        <p:txBody>
          <a:bodyPr wrap="square" lIns="0" tIns="0" rIns="0" bIns="0" rtlCol="0" anchor="b" anchorCtr="0">
            <a:spAutoFit/>
          </a:bodyPr>
          <a:lstStyle/>
          <a:p>
            <a:pPr marL="180000" indent="-180000">
              <a:lnSpc>
                <a:spcPct val="110000"/>
              </a:lnSpc>
              <a:spcBef>
                <a:spcPts val="1000"/>
              </a:spcBef>
              <a:buClr>
                <a:srgbClr val="289CC0"/>
              </a:buClr>
              <a:buFont typeface="Arial" panose="020B0604020202020204" pitchFamily="34" charset="0"/>
              <a:buChar char="•"/>
            </a:pPr>
            <a:r>
              <a:rPr lang="en-US" altLang="ko-KR" sz="11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Graduate:</a:t>
            </a: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Bachelor’s or master’s degree</a:t>
            </a:r>
          </a:p>
          <a:p>
            <a:pPr>
              <a:lnSpc>
                <a:spcPct val="110000"/>
              </a:lnSpc>
              <a:spcBef>
                <a:spcPts val="1000"/>
              </a:spcBef>
              <a:buClr>
                <a:srgbClr val="289CC0"/>
              </a:buClr>
            </a:pP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 Applicants who are </a:t>
            </a:r>
            <a:r>
              <a:rPr lang="en-US" altLang="ko-KR" sz="11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expected to graduate</a:t>
            </a:r>
          </a:p>
          <a:p>
            <a:pPr>
              <a:lnSpc>
                <a:spcPct val="110000"/>
              </a:lnSpc>
              <a:spcBef>
                <a:spcPts val="1000"/>
              </a:spcBef>
              <a:buClr>
                <a:srgbClr val="289CC0"/>
              </a:buClr>
            </a:pPr>
            <a:r>
              <a:rPr lang="en-US" altLang="ko-KR" sz="1100" b="1"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by July 31</a:t>
            </a:r>
            <a:r>
              <a:rPr lang="en-US" altLang="ko-KR" sz="1100" b="1" baseline="300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st</a:t>
            </a:r>
            <a:r>
              <a:rPr lang="en-US" altLang="ko-KR" sz="110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 can apply for the program</a:t>
            </a:r>
          </a:p>
        </p:txBody>
      </p:sp>
      <p:sp>
        <p:nvSpPr>
          <p:cNvPr id="38" name="TextBox 37">
            <a:extLst>
              <a:ext uri="{FF2B5EF4-FFF2-40B4-BE49-F238E27FC236}">
                <a16:creationId xmlns:a16="http://schemas.microsoft.com/office/drawing/2014/main" id="{947A22E4-54E6-4708-8011-7A12E5A22CE2}"/>
              </a:ext>
            </a:extLst>
          </p:cNvPr>
          <p:cNvSpPr txBox="1"/>
          <p:nvPr/>
        </p:nvSpPr>
        <p:spPr>
          <a:xfrm>
            <a:off x="4400160" y="6432488"/>
            <a:ext cx="79044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ko-KR" sz="1400" b="1" dirty="0"/>
              <a:t>Applicants must check </a:t>
            </a:r>
            <a:r>
              <a:rPr lang="en-US" altLang="ko-KR" sz="1400" b="1" dirty="0">
                <a:solidFill>
                  <a:schemeClr val="bg1"/>
                </a:solidFill>
                <a:highlight>
                  <a:srgbClr val="FF0000"/>
                </a:highlight>
              </a:rPr>
              <a:t> additional restrictions or eligibility </a:t>
            </a:r>
            <a:r>
              <a:rPr lang="en-US" altLang="ko-KR" sz="1400" b="1" dirty="0">
                <a:solidFill>
                  <a:schemeClr val="bg1"/>
                </a:solidFill>
              </a:rPr>
              <a:t> </a:t>
            </a:r>
            <a:r>
              <a:rPr lang="en-US" altLang="ko-KR" sz="1400" b="1" dirty="0"/>
              <a:t>set by each university. </a:t>
            </a:r>
            <a:endParaRPr lang="en-US" altLang="ko-KR" sz="1400" b="1" dirty="0">
              <a:solidFill>
                <a:schemeClr val="bg1"/>
              </a:solidFill>
            </a:endParaRPr>
          </a:p>
        </p:txBody>
      </p:sp>
      <p:sp>
        <p:nvSpPr>
          <p:cNvPr id="2" name="TextBox 1">
            <a:extLst>
              <a:ext uri="{FF2B5EF4-FFF2-40B4-BE49-F238E27FC236}">
                <a16:creationId xmlns:a16="http://schemas.microsoft.com/office/drawing/2014/main" id="{DF4DD7F5-B100-00E7-7B3A-2FEF2A025418}"/>
              </a:ext>
            </a:extLst>
          </p:cNvPr>
          <p:cNvSpPr txBox="1"/>
          <p:nvPr/>
        </p:nvSpPr>
        <p:spPr>
          <a:xfrm>
            <a:off x="4925622" y="5599358"/>
            <a:ext cx="3741790" cy="695896"/>
          </a:xfrm>
          <a:prstGeom prst="rect">
            <a:avLst/>
          </a:prstGeom>
          <a:noFill/>
        </p:spPr>
        <p:txBody>
          <a:bodyPr wrap="square" lIns="0" tIns="0" rIns="0" bIns="0" rtlCol="0" anchor="b" anchorCtr="0">
            <a:spAutoFit/>
          </a:bodyPr>
          <a:lstStyle/>
          <a:p>
            <a:pPr marL="180000" indent="-180000">
              <a:lnSpc>
                <a:spcPct val="110000"/>
              </a:lnSpc>
              <a:spcBef>
                <a:spcPts val="1000"/>
              </a:spcBef>
              <a:buClr>
                <a:srgbClr val="289CC0"/>
              </a:buClr>
              <a:buFont typeface="Arial" panose="020B0604020202020204" pitchFamily="34" charset="0"/>
              <a:buChar char="•"/>
            </a:pPr>
            <a:r>
              <a:rPr lang="en-US" altLang="ko-KR" sz="1050" dirty="0">
                <a:ln>
                  <a:solidFill>
                    <a:srgbClr val="F9F9FA">
                      <a:alpha val="0"/>
                    </a:srgbClr>
                  </a:solidFill>
                </a:ln>
                <a:solidFill>
                  <a:schemeClr val="tx1">
                    <a:lumMod val="85000"/>
                    <a:lumOff val="15000"/>
                  </a:schemeClr>
                </a:solidFill>
                <a:latin typeface="Noto Sans CJK KR Regular" panose="020B0500000000000000" pitchFamily="34" charset="-127"/>
                <a:ea typeface="Noto Sans CJK KR Regular" panose="020B0500000000000000" pitchFamily="34" charset="-127"/>
              </a:rPr>
              <a:t>For this round of WB-ROK Scholarship, students and faculty from the institutions affiliated with the African Centers of Excellence and PASET programs would be recommended to apply </a:t>
            </a:r>
          </a:p>
        </p:txBody>
      </p:sp>
      <p:sp>
        <p:nvSpPr>
          <p:cNvPr id="12" name="Rectangle 1">
            <a:extLst>
              <a:ext uri="{FF2B5EF4-FFF2-40B4-BE49-F238E27FC236}">
                <a16:creationId xmlns:a16="http://schemas.microsoft.com/office/drawing/2014/main" id="{17AC79DE-9DEF-3DED-63EB-4A44701E760D}"/>
              </a:ext>
            </a:extLst>
          </p:cNvPr>
          <p:cNvSpPr>
            <a:spLocks noChangeArrowheads="1"/>
          </p:cNvSpPr>
          <p:nvPr/>
        </p:nvSpPr>
        <p:spPr bwMode="auto">
          <a:xfrm>
            <a:off x="-1414530" y="-1811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1F497D"/>
                </a:solidFill>
                <a:effectLst/>
                <a:latin typeface="Arial Narrow" panose="020B0606020202030204" pitchFamily="34" charset="0"/>
              </a:rPr>
              <a:t>institutions affiliated with the African Centers of Excellence and PASET programs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2308183"/>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par>
                                <p:cTn id="11" presetID="63" presetClass="path" presetSubtype="0" accel="50000" decel="50000" fill="hold" nodeType="withEffect">
                                  <p:stCondLst>
                                    <p:cond delay="0"/>
                                  </p:stCondLst>
                                  <p:childTnLst>
                                    <p:animMotion origin="layout" path="M -0.06667 -2.96296E-6 L -1.25E-6 -2.96296E-6 " pathEditMode="relative" rAng="0" ptsTypes="AA">
                                      <p:cBhvr>
                                        <p:cTn id="12" dur="1500" fill="hold"/>
                                        <p:tgtEl>
                                          <p:spTgt spid="42"/>
                                        </p:tgtEl>
                                        <p:attrNameLst>
                                          <p:attrName>ppt_x</p:attrName>
                                          <p:attrName>ppt_y</p:attrName>
                                        </p:attrNameLst>
                                      </p:cBhvr>
                                      <p:rCtr x="3333" y="0"/>
                                    </p:animMotion>
                                  </p:childTnLst>
                                </p:cTn>
                              </p:par>
                              <p:par>
                                <p:cTn id="13" presetID="5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26" presetClass="emph" presetSubtype="0" fill="hold" grpId="1" nodeType="withEffect">
                                  <p:stCondLst>
                                    <p:cond delay="2500"/>
                                  </p:stCondLst>
                                  <p:childTnLst>
                                    <p:animEffect transition="out" filter="fade">
                                      <p:cBhvr>
                                        <p:cTn id="19" dur="750" tmFilter="0, 0; .2, .5; .8, .5; 1, 0"/>
                                        <p:tgtEl>
                                          <p:spTgt spid="47"/>
                                        </p:tgtEl>
                                      </p:cBhvr>
                                    </p:animEffect>
                                    <p:animScale>
                                      <p:cBhvr>
                                        <p:cTn id="20" dur="375" autoRev="1" fill="hold"/>
                                        <p:tgtEl>
                                          <p:spTgt spid="47"/>
                                        </p:tgtEl>
                                      </p:cBhvr>
                                      <p:by x="105000" y="105000"/>
                                    </p:animScale>
                                  </p:childTnLst>
                                </p:cTn>
                              </p:par>
                              <p:par>
                                <p:cTn id="21" presetID="45"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anim calcmode="lin" valueType="num">
                                      <p:cBhvr>
                                        <p:cTn id="24" dur="500" fill="hold"/>
                                        <p:tgtEl>
                                          <p:spTgt spid="83"/>
                                        </p:tgtEl>
                                        <p:attrNameLst>
                                          <p:attrName>ppt_w</p:attrName>
                                        </p:attrNameLst>
                                      </p:cBhvr>
                                      <p:tavLst>
                                        <p:tav tm="0" fmla="#ppt_w*sin(2.5*pi*$)">
                                          <p:val>
                                            <p:fltVal val="0"/>
                                          </p:val>
                                        </p:tav>
                                        <p:tav tm="100000">
                                          <p:val>
                                            <p:fltVal val="1"/>
                                          </p:val>
                                        </p:tav>
                                      </p:tavLst>
                                    </p:anim>
                                    <p:anim calcmode="lin" valueType="num">
                                      <p:cBhvr>
                                        <p:cTn id="25" dur="500" fill="hold"/>
                                        <p:tgtEl>
                                          <p:spTgt spid="83"/>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64" presetClass="path" presetSubtype="0" accel="50000" decel="50000" fill="hold" grpId="1" nodeType="withEffect">
                                  <p:stCondLst>
                                    <p:cond delay="0"/>
                                  </p:stCondLst>
                                  <p:childTnLst>
                                    <p:animMotion origin="layout" path="M 2.91667E-6 0.05648 L 2.91667E-6 4.44444E-6 " pathEditMode="relative" rAng="0" ptsTypes="AA">
                                      <p:cBhvr>
                                        <p:cTn id="33" dur="750" fill="hold"/>
                                        <p:tgtEl>
                                          <p:spTgt spid="26"/>
                                        </p:tgtEl>
                                        <p:attrNameLst>
                                          <p:attrName>ppt_x</p:attrName>
                                          <p:attrName>ppt_y</p:attrName>
                                        </p:attrNameLst>
                                      </p:cBhvr>
                                      <p:rCtr x="0" y="-2824"/>
                                    </p:animMotion>
                                  </p:childTnLst>
                                </p:cTn>
                              </p:par>
                              <p:par>
                                <p:cTn id="34" presetID="53" presetClass="entr" presetSubtype="16" fill="hold" grpId="0" nodeType="withEffect">
                                  <p:stCondLst>
                                    <p:cond delay="75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par>
                                <p:cTn id="39" presetID="26" presetClass="emph" presetSubtype="0" fill="hold" grpId="1" nodeType="withEffect">
                                  <p:stCondLst>
                                    <p:cond delay="8000"/>
                                  </p:stCondLst>
                                  <p:childTnLst>
                                    <p:animEffect transition="out" filter="fade">
                                      <p:cBhvr>
                                        <p:cTn id="40" dur="750" tmFilter="0, 0; .2, .5; .8, .5; 1, 0"/>
                                        <p:tgtEl>
                                          <p:spTgt spid="51"/>
                                        </p:tgtEl>
                                      </p:cBhvr>
                                    </p:animEffect>
                                    <p:animScale>
                                      <p:cBhvr>
                                        <p:cTn id="41" dur="375" autoRev="1" fill="hold"/>
                                        <p:tgtEl>
                                          <p:spTgt spid="51"/>
                                        </p:tgtEl>
                                      </p:cBhvr>
                                      <p:by x="105000" y="105000"/>
                                    </p:animScale>
                                  </p:childTnLst>
                                </p:cTn>
                              </p:par>
                              <p:par>
                                <p:cTn id="42" presetID="10" presetClass="entr" presetSubtype="0" fill="hold" grpId="0" nodeType="withEffect">
                                  <p:stCondLst>
                                    <p:cond delay="75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45" presetClass="entr" presetSubtype="0" fill="hold" grpId="0" nodeType="withEffect">
                                  <p:stCondLst>
                                    <p:cond delay="75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anim calcmode="lin" valueType="num">
                                      <p:cBhvr>
                                        <p:cTn id="48" dur="500" fill="hold"/>
                                        <p:tgtEl>
                                          <p:spTgt spid="84"/>
                                        </p:tgtEl>
                                        <p:attrNameLst>
                                          <p:attrName>ppt_w</p:attrName>
                                        </p:attrNameLst>
                                      </p:cBhvr>
                                      <p:tavLst>
                                        <p:tav tm="0" fmla="#ppt_w*sin(2.5*pi*$)">
                                          <p:val>
                                            <p:fltVal val="0"/>
                                          </p:val>
                                        </p:tav>
                                        <p:tav tm="100000">
                                          <p:val>
                                            <p:fltVal val="1"/>
                                          </p:val>
                                        </p:tav>
                                      </p:tavLst>
                                    </p:anim>
                                    <p:anim calcmode="lin" valueType="num">
                                      <p:cBhvr>
                                        <p:cTn id="49" dur="500" fill="hold"/>
                                        <p:tgtEl>
                                          <p:spTgt spid="84"/>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fill="hold" grpId="1" nodeType="withEffect">
                                  <p:stCondLst>
                                    <p:cond delay="750"/>
                                  </p:stCondLst>
                                  <p:childTnLst>
                                    <p:animMotion origin="layout" path="M 4.16667E-6 -0.05602 L 4.16667E-6 -2.22222E-6 " pathEditMode="relative" rAng="0" ptsTypes="AA">
                                      <p:cBhvr>
                                        <p:cTn id="54" dur="750" fill="hold"/>
                                        <p:tgtEl>
                                          <p:spTgt spid="27"/>
                                        </p:tgtEl>
                                        <p:attrNameLst>
                                          <p:attrName>ppt_x</p:attrName>
                                          <p:attrName>ppt_y</p:attrName>
                                        </p:attrNameLst>
                                      </p:cBhvr>
                                      <p:rCtr x="0" y="2708"/>
                                    </p:animMotion>
                                  </p:childTnLst>
                                </p:cTn>
                              </p:par>
                              <p:par>
                                <p:cTn id="55" presetID="53" presetClass="entr" presetSubtype="16" fill="hold" grpId="0" nodeType="withEffect">
                                  <p:stCondLst>
                                    <p:cond delay="150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26" presetClass="emph" presetSubtype="0" fill="hold" grpId="1" nodeType="withEffect">
                                  <p:stCondLst>
                                    <p:cond delay="20000"/>
                                  </p:stCondLst>
                                  <p:childTnLst>
                                    <p:animEffect transition="out" filter="fade">
                                      <p:cBhvr>
                                        <p:cTn id="61" dur="750" tmFilter="0, 0; .2, .5; .8, .5; 1, 0"/>
                                        <p:tgtEl>
                                          <p:spTgt spid="48"/>
                                        </p:tgtEl>
                                      </p:cBhvr>
                                    </p:animEffect>
                                    <p:animScale>
                                      <p:cBhvr>
                                        <p:cTn id="62" dur="375" autoRev="1" fill="hold"/>
                                        <p:tgtEl>
                                          <p:spTgt spid="48"/>
                                        </p:tgtEl>
                                      </p:cBhvr>
                                      <p:by x="105000" y="105000"/>
                                    </p:animScale>
                                  </p:childTnLst>
                                </p:cTn>
                              </p:par>
                              <p:par>
                                <p:cTn id="63" presetID="10" presetClass="entr" presetSubtype="0" fill="hold" grpId="0" nodeType="withEffect">
                                  <p:stCondLst>
                                    <p:cond delay="150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45" presetClass="entr" presetSubtype="0" fill="hold" grpId="0" nodeType="withEffect">
                                  <p:stCondLst>
                                    <p:cond delay="150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500"/>
                                        <p:tgtEl>
                                          <p:spTgt spid="85"/>
                                        </p:tgtEl>
                                      </p:cBhvr>
                                    </p:animEffect>
                                    <p:anim calcmode="lin" valueType="num">
                                      <p:cBhvr>
                                        <p:cTn id="69" dur="500" fill="hold"/>
                                        <p:tgtEl>
                                          <p:spTgt spid="85"/>
                                        </p:tgtEl>
                                        <p:attrNameLst>
                                          <p:attrName>ppt_w</p:attrName>
                                        </p:attrNameLst>
                                      </p:cBhvr>
                                      <p:tavLst>
                                        <p:tav tm="0" fmla="#ppt_w*sin(2.5*pi*$)">
                                          <p:val>
                                            <p:fltVal val="0"/>
                                          </p:val>
                                        </p:tav>
                                        <p:tav tm="100000">
                                          <p:val>
                                            <p:fltVal val="1"/>
                                          </p:val>
                                        </p:tav>
                                      </p:tavLst>
                                    </p:anim>
                                    <p:anim calcmode="lin" valueType="num">
                                      <p:cBhvr>
                                        <p:cTn id="70" dur="500" fill="hold"/>
                                        <p:tgtEl>
                                          <p:spTgt spid="85"/>
                                        </p:tgtEl>
                                        <p:attrNameLst>
                                          <p:attrName>ppt_h</p:attrName>
                                        </p:attrNameLst>
                                      </p:cBhvr>
                                      <p:tavLst>
                                        <p:tav tm="0">
                                          <p:val>
                                            <p:strVal val="#ppt_h"/>
                                          </p:val>
                                        </p:tav>
                                        <p:tav tm="100000">
                                          <p:val>
                                            <p:strVal val="#ppt_h"/>
                                          </p:val>
                                        </p:tav>
                                      </p:tavLst>
                                    </p:anim>
                                  </p:childTnLst>
                                </p:cTn>
                              </p:par>
                              <p:par>
                                <p:cTn id="71" presetID="53" presetClass="entr" presetSubtype="16" fill="hold" grpId="0" nodeType="withEffect">
                                  <p:stCondLst>
                                    <p:cond delay="200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par>
                                <p:cTn id="76" presetID="26" presetClass="emph" presetSubtype="0" fill="hold" grpId="1" nodeType="withEffect">
                                  <p:stCondLst>
                                    <p:cond delay="25500"/>
                                  </p:stCondLst>
                                  <p:childTnLst>
                                    <p:animEffect transition="out" filter="fade">
                                      <p:cBhvr>
                                        <p:cTn id="77" dur="750" tmFilter="0, 0; .2, .5; .8, .5; 1, 0"/>
                                        <p:tgtEl>
                                          <p:spTgt spid="50"/>
                                        </p:tgtEl>
                                      </p:cBhvr>
                                    </p:animEffect>
                                    <p:animScale>
                                      <p:cBhvr>
                                        <p:cTn id="78" dur="375" autoRev="1" fill="hold"/>
                                        <p:tgtEl>
                                          <p:spTgt spid="50"/>
                                        </p:tgtEl>
                                      </p:cBhvr>
                                      <p:by x="105000" y="105000"/>
                                    </p:animScale>
                                  </p:childTnLst>
                                </p:cTn>
                              </p:par>
                              <p:par>
                                <p:cTn id="79" presetID="10" presetClass="entr" presetSubtype="0" fill="hold" grpId="0" nodeType="withEffect">
                                  <p:stCondLst>
                                    <p:cond delay="225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45" presetClass="entr" presetSubtype="0" fill="hold" grpId="0" nodeType="withEffect">
                                  <p:stCondLst>
                                    <p:cond delay="225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anim calcmode="lin" valueType="num">
                                      <p:cBhvr>
                                        <p:cTn id="85" dur="500" fill="hold"/>
                                        <p:tgtEl>
                                          <p:spTgt spid="86"/>
                                        </p:tgtEl>
                                        <p:attrNameLst>
                                          <p:attrName>ppt_w</p:attrName>
                                        </p:attrNameLst>
                                      </p:cBhvr>
                                      <p:tavLst>
                                        <p:tav tm="0" fmla="#ppt_w*sin(2.5*pi*$)">
                                          <p:val>
                                            <p:fltVal val="0"/>
                                          </p:val>
                                        </p:tav>
                                        <p:tav tm="100000">
                                          <p:val>
                                            <p:fltVal val="1"/>
                                          </p:val>
                                        </p:tav>
                                      </p:tavLst>
                                    </p:anim>
                                    <p:anim calcmode="lin" valueType="num">
                                      <p:cBhvr>
                                        <p:cTn id="86" dur="500" fill="hold"/>
                                        <p:tgtEl>
                                          <p:spTgt spid="86"/>
                                        </p:tgtEl>
                                        <p:attrNameLst>
                                          <p:attrName>ppt_h</p:attrName>
                                        </p:attrNameLst>
                                      </p:cBhvr>
                                      <p:tavLst>
                                        <p:tav tm="0">
                                          <p:val>
                                            <p:strVal val="#ppt_h"/>
                                          </p:val>
                                        </p:tav>
                                        <p:tav tm="100000">
                                          <p:val>
                                            <p:strVal val="#ppt_h"/>
                                          </p:val>
                                        </p:tav>
                                      </p:tavLst>
                                    </p:anim>
                                  </p:childTnLst>
                                </p:cTn>
                              </p:par>
                              <p:par>
                                <p:cTn id="87" presetID="10" presetClass="entr" presetSubtype="0" fill="hold" grpId="0" nodeType="withEffect">
                                  <p:stCondLst>
                                    <p:cond delay="225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par>
                                <p:cTn id="90" presetID="42" presetClass="path" presetSubtype="0" accel="50000" decel="50000" fill="hold" grpId="1" nodeType="withEffect">
                                  <p:stCondLst>
                                    <p:cond delay="2250"/>
                                  </p:stCondLst>
                                  <p:childTnLst>
                                    <p:animMotion origin="layout" path="M 4.16667E-6 -0.05602 L 4.16667E-6 -2.22222E-6 " pathEditMode="relative" rAng="0" ptsTypes="AA">
                                      <p:cBhvr>
                                        <p:cTn id="91" dur="750" fill="hold"/>
                                        <p:tgtEl>
                                          <p:spTgt spid="36"/>
                                        </p:tgtEl>
                                        <p:attrNameLst>
                                          <p:attrName>ppt_x</p:attrName>
                                          <p:attrName>ppt_y</p:attrName>
                                        </p:attrNameLst>
                                      </p:cBhvr>
                                      <p:rCtr x="0" y="2708"/>
                                    </p:animMotion>
                                  </p:childTnLst>
                                </p:cTn>
                              </p:par>
                              <p:par>
                                <p:cTn id="92" presetID="10" presetClass="entr" presetSubtype="0" fill="hold" grpId="0" nodeType="withEffect">
                                  <p:stCondLst>
                                    <p:cond delay="75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par>
                                <p:cTn id="95" presetID="42" presetClass="path" presetSubtype="0" accel="50000" decel="50000" fill="hold" grpId="1" nodeType="withEffect">
                                  <p:stCondLst>
                                    <p:cond delay="750"/>
                                  </p:stCondLst>
                                  <p:childTnLst>
                                    <p:animMotion origin="layout" path="M 4.16667E-6 -0.05602 L 4.16667E-6 -2.22222E-6 " pathEditMode="relative" rAng="0" ptsTypes="AA">
                                      <p:cBhvr>
                                        <p:cTn id="96" dur="750" fill="hold"/>
                                        <p:tgtEl>
                                          <p:spTgt spid="37"/>
                                        </p:tgtEl>
                                        <p:attrNameLst>
                                          <p:attrName>ppt_x</p:attrName>
                                          <p:attrName>ppt_y</p:attrName>
                                        </p:attrNameLst>
                                      </p:cBhvr>
                                      <p:rCtr x="0" y="2708"/>
                                    </p:animMotion>
                                  </p:childTnLst>
                                </p:cTn>
                              </p:par>
                              <p:par>
                                <p:cTn id="97" presetID="10" presetClass="entr" presetSubtype="0" fill="hold" grpId="0" nodeType="withEffect">
                                  <p:stCondLst>
                                    <p:cond delay="75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par>
                                <p:cTn id="100" presetID="42" presetClass="path" presetSubtype="0" accel="50000" decel="50000" fill="hold" grpId="1" nodeType="withEffect">
                                  <p:stCondLst>
                                    <p:cond delay="750"/>
                                  </p:stCondLst>
                                  <p:childTnLst>
                                    <p:animMotion origin="layout" path="M 4.16667E-6 -0.05602 L 4.16667E-6 -2.22222E-6 " pathEditMode="relative" rAng="0" ptsTypes="AA">
                                      <p:cBhvr>
                                        <p:cTn id="101" dur="750" fill="hold"/>
                                        <p:tgtEl>
                                          <p:spTgt spid="2"/>
                                        </p:tgtEl>
                                        <p:attrNameLst>
                                          <p:attrName>ppt_x</p:attrName>
                                          <p:attrName>ppt_y</p:attrName>
                                        </p:attrNameLst>
                                      </p:cBhvr>
                                      <p:rCtr x="0"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36" grpId="0"/>
      <p:bldP spid="36" grpId="1"/>
      <p:bldP spid="47" grpId="0" animBg="1"/>
      <p:bldP spid="47" grpId="1" animBg="1"/>
      <p:bldP spid="55" grpId="0"/>
      <p:bldP spid="50" grpId="0" animBg="1"/>
      <p:bldP spid="50" grpId="1" animBg="1"/>
      <p:bldP spid="52" grpId="0"/>
      <p:bldP spid="48" grpId="0" animBg="1"/>
      <p:bldP spid="48" grpId="1" animBg="1"/>
      <p:bldP spid="54" grpId="0"/>
      <p:bldP spid="51" grpId="0" animBg="1"/>
      <p:bldP spid="51" grpId="1" animBg="1"/>
      <p:bldP spid="57" grpId="0"/>
      <p:bldP spid="83" grpId="0" animBg="1"/>
      <p:bldP spid="84" grpId="0" animBg="1"/>
      <p:bldP spid="85" grpId="0" animBg="1"/>
      <p:bldP spid="86" grpId="0" animBg="1"/>
      <p:bldP spid="37" grpId="0"/>
      <p:bldP spid="37"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EF17092-F0DD-A1C5-72B4-D9BF61391B23}"/>
              </a:ext>
            </a:extLst>
          </p:cNvPr>
          <p:cNvSpPr/>
          <p:nvPr/>
        </p:nvSpPr>
        <p:spPr>
          <a:xfrm rot="5400000" flipH="1">
            <a:off x="6035962" y="-6035964"/>
            <a:ext cx="120073" cy="12192001"/>
          </a:xfrm>
          <a:prstGeom prst="rect">
            <a:avLst/>
          </a:prstGeom>
          <a:solidFill>
            <a:srgbClr val="287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268A4898-0890-3410-FA6A-CA85745CD00B}"/>
              </a:ext>
            </a:extLst>
          </p:cNvPr>
          <p:cNvSpPr txBox="1"/>
          <p:nvPr/>
        </p:nvSpPr>
        <p:spPr>
          <a:xfrm>
            <a:off x="587375" y="418331"/>
            <a:ext cx="3164264" cy="523220"/>
          </a:xfrm>
          <a:prstGeom prst="rect">
            <a:avLst/>
          </a:prstGeom>
          <a:noFill/>
        </p:spPr>
        <p:txBody>
          <a:bodyPr wrap="none" rtlCol="0">
            <a:spAutoFit/>
          </a:bodyPr>
          <a:lstStyle/>
          <a:p>
            <a:r>
              <a:rPr lang="en-US" altLang="ko-KR" sz="2800" b="1" dirty="0">
                <a:ln>
                  <a:solidFill>
                    <a:srgbClr val="F9F9FA">
                      <a:alpha val="0"/>
                    </a:srgbClr>
                  </a:solidFill>
                </a:ln>
                <a:solidFill>
                  <a:schemeClr val="tx1">
                    <a:lumMod val="85000"/>
                    <a:lumOff val="15000"/>
                  </a:schemeClr>
                </a:solidFill>
                <a:latin typeface="Mont Heavy DEMO" panose="00000A00000000000000" pitchFamily="50" charset="0"/>
              </a:rPr>
              <a:t>Selection Procedure</a:t>
            </a:r>
          </a:p>
        </p:txBody>
      </p:sp>
      <p:grpSp>
        <p:nvGrpSpPr>
          <p:cNvPr id="10" name="그룹 9">
            <a:extLst>
              <a:ext uri="{FF2B5EF4-FFF2-40B4-BE49-F238E27FC236}">
                <a16:creationId xmlns:a16="http://schemas.microsoft.com/office/drawing/2014/main" id="{AC617872-CFFA-1D21-07F3-8F310C2F5CCC}"/>
              </a:ext>
            </a:extLst>
          </p:cNvPr>
          <p:cNvGrpSpPr/>
          <p:nvPr/>
        </p:nvGrpSpPr>
        <p:grpSpPr>
          <a:xfrm>
            <a:off x="9207998" y="120075"/>
            <a:ext cx="2984002" cy="441900"/>
            <a:chOff x="6437979" y="2477023"/>
            <a:chExt cx="2215482" cy="328090"/>
          </a:xfrm>
          <a:solidFill>
            <a:srgbClr val="2874C0"/>
          </a:solidFill>
        </p:grpSpPr>
        <p:sp>
          <p:nvSpPr>
            <p:cNvPr id="11" name="자유형 175">
              <a:extLst>
                <a:ext uri="{FF2B5EF4-FFF2-40B4-BE49-F238E27FC236}">
                  <a16:creationId xmlns:a16="http://schemas.microsoft.com/office/drawing/2014/main" id="{B404F8D3-EE06-454F-8DB4-9B17DF2211DB}"/>
                </a:ext>
              </a:extLst>
            </p:cNvPr>
            <p:cNvSpPr>
              <a:spLocks/>
            </p:cNvSpPr>
            <p:nvPr/>
          </p:nvSpPr>
          <p:spPr bwMode="auto">
            <a:xfrm rot="10800000" flipV="1">
              <a:off x="6437979" y="2477023"/>
              <a:ext cx="1070713" cy="328090"/>
            </a:xfrm>
            <a:custGeom>
              <a:avLst/>
              <a:gdLst>
                <a:gd name="connsiteX0" fmla="*/ 1070713 w 1070713"/>
                <a:gd name="connsiteY0" fmla="*/ 0 h 328090"/>
                <a:gd name="connsiteX1" fmla="*/ 1035076 w 1070713"/>
                <a:gd name="connsiteY1" fmla="*/ 0 h 328090"/>
                <a:gd name="connsiteX2" fmla="*/ 256167 w 1070713"/>
                <a:gd name="connsiteY2" fmla="*/ 0 h 328090"/>
                <a:gd name="connsiteX3" fmla="*/ 0 w 1070713"/>
                <a:gd name="connsiteY3" fmla="*/ 0 h 328090"/>
                <a:gd name="connsiteX4" fmla="*/ 0 w 1070713"/>
                <a:gd name="connsiteY4" fmla="*/ 328090 h 328090"/>
                <a:gd name="connsiteX5" fmla="*/ 119129 w 1070713"/>
                <a:gd name="connsiteY5" fmla="*/ 328090 h 328090"/>
                <a:gd name="connsiteX6" fmla="*/ 687314 w 1070713"/>
                <a:gd name="connsiteY6" fmla="*/ 328090 h 328090"/>
                <a:gd name="connsiteX7" fmla="*/ 860054 w 1070713"/>
                <a:gd name="connsiteY7" fmla="*/ 235815 h 328090"/>
                <a:gd name="connsiteX8" fmla="*/ 1070713 w 1070713"/>
                <a:gd name="connsiteY8" fmla="*/ 0 h 32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713" h="328090">
                  <a:moveTo>
                    <a:pt x="1070713" y="0"/>
                  </a:moveTo>
                  <a:lnTo>
                    <a:pt x="1035076" y="0"/>
                  </a:lnTo>
                  <a:cubicBezTo>
                    <a:pt x="920794" y="0"/>
                    <a:pt x="593220" y="0"/>
                    <a:pt x="256167" y="0"/>
                  </a:cubicBezTo>
                  <a:lnTo>
                    <a:pt x="0" y="0"/>
                  </a:lnTo>
                  <a:lnTo>
                    <a:pt x="0" y="328090"/>
                  </a:lnTo>
                  <a:lnTo>
                    <a:pt x="119129" y="328090"/>
                  </a:lnTo>
                  <a:cubicBezTo>
                    <a:pt x="687314" y="328090"/>
                    <a:pt x="687314" y="328090"/>
                    <a:pt x="687314" y="328090"/>
                  </a:cubicBezTo>
                  <a:cubicBezTo>
                    <a:pt x="687314" y="328090"/>
                    <a:pt x="806687" y="328090"/>
                    <a:pt x="860054" y="235815"/>
                  </a:cubicBezTo>
                  <a:cubicBezTo>
                    <a:pt x="913421" y="143540"/>
                    <a:pt x="935891" y="0"/>
                    <a:pt x="10707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sp>
          <p:nvSpPr>
            <p:cNvPr id="12" name="자유형 176">
              <a:extLst>
                <a:ext uri="{FF2B5EF4-FFF2-40B4-BE49-F238E27FC236}">
                  <a16:creationId xmlns:a16="http://schemas.microsoft.com/office/drawing/2014/main" id="{45D2BAFF-CA5D-5DC4-9153-9347E79A1C59}"/>
                </a:ext>
              </a:extLst>
            </p:cNvPr>
            <p:cNvSpPr>
              <a:spLocks/>
            </p:cNvSpPr>
            <p:nvPr/>
          </p:nvSpPr>
          <p:spPr bwMode="auto">
            <a:xfrm rot="10800000" flipH="1" flipV="1">
              <a:off x="7385330" y="2477023"/>
              <a:ext cx="1268131" cy="3280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938" tIns="36969" rIns="73938" bIns="36969" numCol="1" spcCol="0" rtlCol="0" fromWordArt="0" anchor="ctr" anchorCtr="0" forceAA="0" compatLnSpc="1">
              <a:prstTxWarp prst="textNoShape">
                <a:avLst/>
              </a:prstTxWarp>
              <a:noAutofit/>
            </a:bodyPr>
            <a:lstStyle/>
            <a:p>
              <a:pPr algn="ctr"/>
              <a:endParaRPr lang="ko-KR" altLang="en-US" sz="1456">
                <a:solidFill>
                  <a:srgbClr val="0070C0"/>
                </a:solidFill>
              </a:endParaRPr>
            </a:p>
          </p:txBody>
        </p:sp>
      </p:grpSp>
      <p:sp>
        <p:nvSpPr>
          <p:cNvPr id="23" name="TextBox 22">
            <a:extLst>
              <a:ext uri="{FF2B5EF4-FFF2-40B4-BE49-F238E27FC236}">
                <a16:creationId xmlns:a16="http://schemas.microsoft.com/office/drawing/2014/main" id="{11FF3FF6-084B-8D80-5F8B-99EED639D76D}"/>
              </a:ext>
            </a:extLst>
          </p:cNvPr>
          <p:cNvSpPr txBox="1"/>
          <p:nvPr/>
        </p:nvSpPr>
        <p:spPr>
          <a:xfrm>
            <a:off x="10309228" y="261316"/>
            <a:ext cx="1566199" cy="200055"/>
          </a:xfrm>
          <a:prstGeom prst="rect">
            <a:avLst/>
          </a:prstGeom>
          <a:noFill/>
        </p:spPr>
        <p:txBody>
          <a:bodyPr wrap="none" lIns="0" tIns="0" rIns="0" bIns="0" rtlCol="0" anchor="ctr" anchorCtr="0">
            <a:spAutoFit/>
          </a:bodyPr>
          <a:lstStyle/>
          <a:p>
            <a:pPr algn="r"/>
            <a:r>
              <a:rPr lang="en-US" altLang="ko-KR" sz="1300" dirty="0">
                <a:ln>
                  <a:solidFill>
                    <a:srgbClr val="F9F9FA">
                      <a:alpha val="0"/>
                    </a:srgbClr>
                  </a:solidFill>
                </a:ln>
                <a:solidFill>
                  <a:schemeClr val="bg1"/>
                </a:solidFill>
                <a:latin typeface="Noto Sans CJK KR Bold" panose="020B0800000000000000" pitchFamily="34" charset="-127"/>
                <a:ea typeface="Noto Sans CJK KR Bold" panose="020B0800000000000000" pitchFamily="34" charset="-127"/>
              </a:rPr>
              <a:t> Selection Procedure</a:t>
            </a:r>
          </a:p>
        </p:txBody>
      </p:sp>
      <p:grpSp>
        <p:nvGrpSpPr>
          <p:cNvPr id="24" name="그룹 23">
            <a:extLst>
              <a:ext uri="{FF2B5EF4-FFF2-40B4-BE49-F238E27FC236}">
                <a16:creationId xmlns:a16="http://schemas.microsoft.com/office/drawing/2014/main" id="{4413E472-49F6-5D72-435C-F3E42A9DE86F}"/>
              </a:ext>
            </a:extLst>
          </p:cNvPr>
          <p:cNvGrpSpPr/>
          <p:nvPr/>
        </p:nvGrpSpPr>
        <p:grpSpPr>
          <a:xfrm>
            <a:off x="11344854" y="143432"/>
            <a:ext cx="530573" cy="64406"/>
            <a:chOff x="11318022" y="143432"/>
            <a:chExt cx="530573" cy="64406"/>
          </a:xfrm>
        </p:grpSpPr>
        <p:sp>
          <p:nvSpPr>
            <p:cNvPr id="25" name="타원 24">
              <a:extLst>
                <a:ext uri="{FF2B5EF4-FFF2-40B4-BE49-F238E27FC236}">
                  <a16:creationId xmlns:a16="http://schemas.microsoft.com/office/drawing/2014/main" id="{445EF8FE-80E1-DABA-FE06-1911F7C865E6}"/>
                </a:ext>
              </a:extLst>
            </p:cNvPr>
            <p:cNvSpPr/>
            <p:nvPr/>
          </p:nvSpPr>
          <p:spPr>
            <a:xfrm>
              <a:off x="11318022"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a:extLst>
                <a:ext uri="{FF2B5EF4-FFF2-40B4-BE49-F238E27FC236}">
                  <a16:creationId xmlns:a16="http://schemas.microsoft.com/office/drawing/2014/main" id="{4EB760B4-4DB6-F281-3B5F-CBF6CC0F886D}"/>
                </a:ext>
              </a:extLst>
            </p:cNvPr>
            <p:cNvSpPr/>
            <p:nvPr/>
          </p:nvSpPr>
          <p:spPr>
            <a:xfrm>
              <a:off x="11473411" y="143432"/>
              <a:ext cx="64406" cy="6440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타원 26">
              <a:extLst>
                <a:ext uri="{FF2B5EF4-FFF2-40B4-BE49-F238E27FC236}">
                  <a16:creationId xmlns:a16="http://schemas.microsoft.com/office/drawing/2014/main" id="{B9A87C39-7C55-ECA7-AAF0-407DBF6AB5A9}"/>
                </a:ext>
              </a:extLst>
            </p:cNvPr>
            <p:cNvSpPr/>
            <p:nvPr/>
          </p:nvSpPr>
          <p:spPr>
            <a:xfrm>
              <a:off x="11628800"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E9538273-B458-D81B-DE62-97E2236886E3}"/>
                </a:ext>
              </a:extLst>
            </p:cNvPr>
            <p:cNvSpPr/>
            <p:nvPr/>
          </p:nvSpPr>
          <p:spPr>
            <a:xfrm>
              <a:off x="11784189" y="143432"/>
              <a:ext cx="64406" cy="64406"/>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7" name="표 7">
            <a:extLst>
              <a:ext uri="{FF2B5EF4-FFF2-40B4-BE49-F238E27FC236}">
                <a16:creationId xmlns:a16="http://schemas.microsoft.com/office/drawing/2014/main" id="{B64286B8-146A-4E1B-8C7B-A481BD5A10AD}"/>
              </a:ext>
            </a:extLst>
          </p:cNvPr>
          <p:cNvGraphicFramePr>
            <a:graphicFrameLocks noGrp="1"/>
          </p:cNvGraphicFramePr>
          <p:nvPr>
            <p:extLst>
              <p:ext uri="{D42A27DB-BD31-4B8C-83A1-F6EECF244321}">
                <p14:modId xmlns:p14="http://schemas.microsoft.com/office/powerpoint/2010/main" val="1890657315"/>
              </p:ext>
            </p:extLst>
          </p:nvPr>
        </p:nvGraphicFramePr>
        <p:xfrm>
          <a:off x="818848" y="1459698"/>
          <a:ext cx="10590412" cy="731520"/>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t>Announcement  of Application Guidelines(NIIED)</a:t>
                      </a:r>
                    </a:p>
                    <a:p>
                      <a:pPr algn="ctr" latinLnBrk="1"/>
                      <a:r>
                        <a:rPr lang="en-US" altLang="ko-KR" sz="1400" dirty="0"/>
                        <a:t>(Early Feb)</a:t>
                      </a:r>
                      <a:endParaRPr lang="ko-KR" altLang="en-US" sz="1400" dirty="0"/>
                    </a:p>
                  </a:txBody>
                  <a:tcPr/>
                </a:tc>
                <a:tc>
                  <a:txBody>
                    <a:bodyPr/>
                    <a:lstStyle/>
                    <a:p>
                      <a:pPr latinLnBrk="1">
                        <a:lnSpc>
                          <a:spcPct val="150000"/>
                        </a:lnSpc>
                      </a:pPr>
                      <a:r>
                        <a:rPr lang="en-US" altLang="ko-KR" sz="1400" b="0" dirty="0"/>
                        <a:t>Available Programs, Benefits, Required Documents, Main points of Evaluation, FAQs</a:t>
                      </a:r>
                    </a:p>
                    <a:p>
                      <a:pPr latinLnBrk="1"/>
                      <a:r>
                        <a:rPr lang="en-US" altLang="ko-KR" sz="1400" b="0" dirty="0"/>
                        <a:t>(www.studyinkorea.go.kr &gt; K-Scholarship &gt; GKS Notice)</a:t>
                      </a:r>
                      <a:endParaRPr lang="ko-KR" altLang="en-US" sz="1400" b="0" dirty="0"/>
                    </a:p>
                  </a:txBody>
                  <a:tcPr/>
                </a:tc>
                <a:extLst>
                  <a:ext uri="{0D108BD9-81ED-4DB2-BD59-A6C34878D82A}">
                    <a16:rowId xmlns:a16="http://schemas.microsoft.com/office/drawing/2014/main" val="1854360110"/>
                  </a:ext>
                </a:extLst>
              </a:tr>
            </a:tbl>
          </a:graphicData>
        </a:graphic>
      </p:graphicFrame>
      <p:graphicFrame>
        <p:nvGraphicFramePr>
          <p:cNvPr id="190" name="표 7">
            <a:extLst>
              <a:ext uri="{FF2B5EF4-FFF2-40B4-BE49-F238E27FC236}">
                <a16:creationId xmlns:a16="http://schemas.microsoft.com/office/drawing/2014/main" id="{D4161543-1D82-4771-994F-EF78490FA987}"/>
              </a:ext>
            </a:extLst>
          </p:cNvPr>
          <p:cNvGraphicFramePr>
            <a:graphicFrameLocks noGrp="1"/>
          </p:cNvGraphicFramePr>
          <p:nvPr>
            <p:extLst>
              <p:ext uri="{D42A27DB-BD31-4B8C-83A1-F6EECF244321}">
                <p14:modId xmlns:p14="http://schemas.microsoft.com/office/powerpoint/2010/main" val="527729545"/>
              </p:ext>
            </p:extLst>
          </p:nvPr>
        </p:nvGraphicFramePr>
        <p:xfrm>
          <a:off x="826400" y="2456582"/>
          <a:ext cx="10590412" cy="370840"/>
        </p:xfrm>
        <a:graphic>
          <a:graphicData uri="http://schemas.openxmlformats.org/drawingml/2006/table">
            <a:tbl>
              <a:tblPr firstRow="1" bandRow="1">
                <a:tableStyleId>{5C22544A-7EE6-4342-B048-85BDC9FD1C3A}</a:tableStyleId>
              </a:tblPr>
              <a:tblGrid>
                <a:gridCol w="10590412">
                  <a:extLst>
                    <a:ext uri="{9D8B030D-6E8A-4147-A177-3AD203B41FA5}">
                      <a16:colId xmlns:a16="http://schemas.microsoft.com/office/drawing/2014/main" val="3637856017"/>
                    </a:ext>
                  </a:extLst>
                </a:gridCol>
              </a:tblGrid>
              <a:tr h="370840">
                <a:tc>
                  <a:txBody>
                    <a:bodyPr/>
                    <a:lstStyle/>
                    <a:p>
                      <a:pPr algn="ctr" latinLnBrk="1">
                        <a:lnSpc>
                          <a:spcPct val="150000"/>
                        </a:lnSpc>
                      </a:pPr>
                      <a:r>
                        <a:rPr lang="en-US" altLang="ko-KR" sz="1400" b="0" dirty="0">
                          <a:solidFill>
                            <a:schemeClr val="tx1"/>
                          </a:solidFill>
                        </a:rPr>
                        <a:t>Applicants ask for recommendation letter from the WB Partner University (refer to slide 13)</a:t>
                      </a:r>
                      <a:endParaRPr lang="ko-KR" altLang="en-US" sz="1400" b="0" dirty="0">
                        <a:solidFill>
                          <a:schemeClr val="tx1"/>
                        </a:solidFill>
                      </a:endParaRPr>
                    </a:p>
                  </a:txBody>
                  <a:tcPr>
                    <a:solidFill>
                      <a:schemeClr val="bg1">
                        <a:lumMod val="95000"/>
                      </a:schemeClr>
                    </a:solidFill>
                  </a:tcPr>
                </a:tc>
                <a:extLst>
                  <a:ext uri="{0D108BD9-81ED-4DB2-BD59-A6C34878D82A}">
                    <a16:rowId xmlns:a16="http://schemas.microsoft.com/office/drawing/2014/main" val="1854360110"/>
                  </a:ext>
                </a:extLst>
              </a:tr>
            </a:tbl>
          </a:graphicData>
        </a:graphic>
      </p:graphicFrame>
      <p:graphicFrame>
        <p:nvGraphicFramePr>
          <p:cNvPr id="191" name="표 7">
            <a:extLst>
              <a:ext uri="{FF2B5EF4-FFF2-40B4-BE49-F238E27FC236}">
                <a16:creationId xmlns:a16="http://schemas.microsoft.com/office/drawing/2014/main" id="{A8D98D00-31E1-4FD4-A46E-7DD646E6F041}"/>
              </a:ext>
            </a:extLst>
          </p:cNvPr>
          <p:cNvGraphicFramePr>
            <a:graphicFrameLocks noGrp="1"/>
          </p:cNvGraphicFramePr>
          <p:nvPr>
            <p:extLst>
              <p:ext uri="{D42A27DB-BD31-4B8C-83A1-F6EECF244321}">
                <p14:modId xmlns:p14="http://schemas.microsoft.com/office/powerpoint/2010/main" val="2360925596"/>
              </p:ext>
            </p:extLst>
          </p:nvPr>
        </p:nvGraphicFramePr>
        <p:xfrm>
          <a:off x="827563" y="3882522"/>
          <a:ext cx="10590412" cy="1330389"/>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t>Announcement  of </a:t>
                      </a:r>
                    </a:p>
                    <a:p>
                      <a:pPr algn="ctr" latinLnBrk="1"/>
                      <a:r>
                        <a:rPr lang="en-US" altLang="ko-KR" sz="1400" dirty="0"/>
                        <a:t>1</a:t>
                      </a:r>
                      <a:r>
                        <a:rPr lang="en-US" altLang="ko-KR" sz="1400" baseline="30000" dirty="0"/>
                        <a:t>st</a:t>
                      </a:r>
                      <a:r>
                        <a:rPr lang="en-US" altLang="ko-KR" sz="1400" dirty="0"/>
                        <a:t> Round Selection Schedule</a:t>
                      </a:r>
                    </a:p>
                    <a:p>
                      <a:pPr algn="ctr" latinLnBrk="1"/>
                      <a:r>
                        <a:rPr lang="en-US" altLang="ko-KR" sz="1400" dirty="0"/>
                        <a:t>(Universities, Feb)</a:t>
                      </a:r>
                      <a:endParaRPr lang="ko-KR" altLang="en-US" sz="1400" dirty="0"/>
                    </a:p>
                  </a:txBody>
                  <a:tcPr/>
                </a:tc>
                <a:tc>
                  <a:txBody>
                    <a:bodyPr/>
                    <a:lstStyle/>
                    <a:p>
                      <a:pPr latinLnBrk="1">
                        <a:lnSpc>
                          <a:spcPct val="150000"/>
                        </a:lnSpc>
                      </a:pPr>
                      <a:r>
                        <a:rPr lang="en-US" altLang="ko-KR" sz="1400" b="0" dirty="0"/>
                        <a:t>Announced by each Korean university</a:t>
                      </a:r>
                    </a:p>
                    <a:p>
                      <a:pPr latinLnBrk="1">
                        <a:lnSpc>
                          <a:spcPct val="150000"/>
                        </a:lnSpc>
                      </a:pPr>
                      <a:r>
                        <a:rPr lang="en-US" altLang="ko-KR" sz="1400" b="0" dirty="0"/>
                        <a:t> - Each university established its own selection plan and schedule and fee structure (all fees  related to applying—university application fees, apostille/consular fees, postage, etc.--are the responsibility of the applicant).</a:t>
                      </a:r>
                      <a:endParaRPr lang="en-US"/>
                    </a:p>
                  </a:txBody>
                  <a:tcPr/>
                </a:tc>
                <a:extLst>
                  <a:ext uri="{0D108BD9-81ED-4DB2-BD59-A6C34878D82A}">
                    <a16:rowId xmlns:a16="http://schemas.microsoft.com/office/drawing/2014/main" val="1854360110"/>
                  </a:ext>
                </a:extLst>
              </a:tr>
            </a:tbl>
          </a:graphicData>
        </a:graphic>
      </p:graphicFrame>
      <p:graphicFrame>
        <p:nvGraphicFramePr>
          <p:cNvPr id="192" name="표 7">
            <a:extLst>
              <a:ext uri="{FF2B5EF4-FFF2-40B4-BE49-F238E27FC236}">
                <a16:creationId xmlns:a16="http://schemas.microsoft.com/office/drawing/2014/main" id="{EDC3DEBD-CD64-4DFC-9184-D17639E9638E}"/>
              </a:ext>
            </a:extLst>
          </p:cNvPr>
          <p:cNvGraphicFramePr>
            <a:graphicFrameLocks noGrp="1"/>
          </p:cNvGraphicFramePr>
          <p:nvPr>
            <p:extLst>
              <p:ext uri="{D42A27DB-BD31-4B8C-83A1-F6EECF244321}">
                <p14:modId xmlns:p14="http://schemas.microsoft.com/office/powerpoint/2010/main" val="46976930"/>
              </p:ext>
            </p:extLst>
          </p:nvPr>
        </p:nvGraphicFramePr>
        <p:xfrm>
          <a:off x="829336" y="3101343"/>
          <a:ext cx="10590412" cy="370840"/>
        </p:xfrm>
        <a:graphic>
          <a:graphicData uri="http://schemas.openxmlformats.org/drawingml/2006/table">
            <a:tbl>
              <a:tblPr firstRow="1" bandRow="1">
                <a:tableStyleId>{5C22544A-7EE6-4342-B048-85BDC9FD1C3A}</a:tableStyleId>
              </a:tblPr>
              <a:tblGrid>
                <a:gridCol w="10590412">
                  <a:extLst>
                    <a:ext uri="{9D8B030D-6E8A-4147-A177-3AD203B41FA5}">
                      <a16:colId xmlns:a16="http://schemas.microsoft.com/office/drawing/2014/main" val="3637856017"/>
                    </a:ext>
                  </a:extLst>
                </a:gridCol>
              </a:tblGrid>
              <a:tr h="370840">
                <a:tc>
                  <a:txBody>
                    <a:bodyPr/>
                    <a:lstStyle/>
                    <a:p>
                      <a:pPr algn="ctr" latinLnBrk="1">
                        <a:lnSpc>
                          <a:spcPct val="150000"/>
                        </a:lnSpc>
                      </a:pPr>
                      <a:r>
                        <a:rPr lang="en-US" altLang="ko-KR" sz="1400" b="0" dirty="0">
                          <a:solidFill>
                            <a:schemeClr val="tx1"/>
                          </a:solidFill>
                        </a:rPr>
                        <a:t>WB Partner University issues recommendation letters to the applicant</a:t>
                      </a:r>
                      <a:endParaRPr lang="ko-KR" altLang="en-US" sz="1400" b="0" dirty="0">
                        <a:solidFill>
                          <a:schemeClr val="tx1"/>
                        </a:solidFill>
                      </a:endParaRPr>
                    </a:p>
                  </a:txBody>
                  <a:tcPr>
                    <a:solidFill>
                      <a:schemeClr val="bg1">
                        <a:lumMod val="95000"/>
                      </a:schemeClr>
                    </a:solidFill>
                  </a:tcPr>
                </a:tc>
                <a:extLst>
                  <a:ext uri="{0D108BD9-81ED-4DB2-BD59-A6C34878D82A}">
                    <a16:rowId xmlns:a16="http://schemas.microsoft.com/office/drawing/2014/main" val="1854360110"/>
                  </a:ext>
                </a:extLst>
              </a:tr>
            </a:tbl>
          </a:graphicData>
        </a:graphic>
      </p:graphicFrame>
      <p:graphicFrame>
        <p:nvGraphicFramePr>
          <p:cNvPr id="199" name="표 7">
            <a:extLst>
              <a:ext uri="{FF2B5EF4-FFF2-40B4-BE49-F238E27FC236}">
                <a16:creationId xmlns:a16="http://schemas.microsoft.com/office/drawing/2014/main" id="{7DB6A7E8-E49A-4191-A03B-F03804A946DB}"/>
              </a:ext>
            </a:extLst>
          </p:cNvPr>
          <p:cNvGraphicFramePr>
            <a:graphicFrameLocks noGrp="1"/>
          </p:cNvGraphicFramePr>
          <p:nvPr>
            <p:extLst>
              <p:ext uri="{D42A27DB-BD31-4B8C-83A1-F6EECF244321}">
                <p14:modId xmlns:p14="http://schemas.microsoft.com/office/powerpoint/2010/main" val="3313197991"/>
              </p:ext>
            </p:extLst>
          </p:nvPr>
        </p:nvGraphicFramePr>
        <p:xfrm>
          <a:off x="839291" y="5241966"/>
          <a:ext cx="10590412" cy="690309"/>
        </p:xfrm>
        <a:graphic>
          <a:graphicData uri="http://schemas.openxmlformats.org/drawingml/2006/table">
            <a:tbl>
              <a:tblPr firstRow="1" bandRow="1">
                <a:tableStyleId>{5C22544A-7EE6-4342-B048-85BDC9FD1C3A}</a:tableStyleId>
              </a:tblPr>
              <a:tblGrid>
                <a:gridCol w="2721057">
                  <a:extLst>
                    <a:ext uri="{9D8B030D-6E8A-4147-A177-3AD203B41FA5}">
                      <a16:colId xmlns:a16="http://schemas.microsoft.com/office/drawing/2014/main" val="3637856017"/>
                    </a:ext>
                  </a:extLst>
                </a:gridCol>
                <a:gridCol w="7869355">
                  <a:extLst>
                    <a:ext uri="{9D8B030D-6E8A-4147-A177-3AD203B41FA5}">
                      <a16:colId xmlns:a16="http://schemas.microsoft.com/office/drawing/2014/main" val="2085851761"/>
                    </a:ext>
                  </a:extLst>
                </a:gridCol>
              </a:tblGrid>
              <a:tr h="370840">
                <a:tc>
                  <a:txBody>
                    <a:bodyPr/>
                    <a:lstStyle/>
                    <a:p>
                      <a:pPr algn="ctr" latinLnBrk="1"/>
                      <a:r>
                        <a:rPr lang="en-US" altLang="ko-KR" sz="1400" dirty="0"/>
                        <a:t>Application Submission</a:t>
                      </a:r>
                    </a:p>
                    <a:p>
                      <a:pPr algn="ctr" latinLnBrk="1"/>
                      <a:r>
                        <a:rPr lang="en-US" altLang="ko-KR" sz="1400" dirty="0"/>
                        <a:t>(Universities)</a:t>
                      </a:r>
                      <a:endParaRPr lang="ko-KR" altLang="en-US" sz="1400" dirty="0"/>
                    </a:p>
                  </a:txBody>
                  <a:tcPr/>
                </a:tc>
                <a:tc>
                  <a:txBody>
                    <a:bodyPr/>
                    <a:lstStyle/>
                    <a:p>
                      <a:pPr latinLnBrk="1">
                        <a:lnSpc>
                          <a:spcPct val="150000"/>
                        </a:lnSpc>
                      </a:pPr>
                      <a:r>
                        <a:rPr lang="en-US" altLang="ko-KR" sz="1400" b="0" dirty="0"/>
                        <a:t>Application deadline are set by each university</a:t>
                      </a:r>
                    </a:p>
                    <a:p>
                      <a:pPr latinLnBrk="1">
                        <a:lnSpc>
                          <a:spcPct val="150000"/>
                        </a:lnSpc>
                      </a:pPr>
                      <a:r>
                        <a:rPr lang="en-US" altLang="ko-KR" sz="1400" b="0" dirty="0"/>
                        <a:t> - Please check the website of each </a:t>
                      </a:r>
                      <a:r>
                        <a:rPr lang="en-US" altLang="ko-KR" sz="1400" b="0" dirty="0">
                          <a:solidFill>
                            <a:schemeClr val="bg1"/>
                          </a:solidFill>
                        </a:rPr>
                        <a:t>university (Varies from mid-March to end-March, April)</a:t>
                      </a:r>
                    </a:p>
                  </a:txBody>
                  <a:tcPr/>
                </a:tc>
                <a:extLst>
                  <a:ext uri="{0D108BD9-81ED-4DB2-BD59-A6C34878D82A}">
                    <a16:rowId xmlns:a16="http://schemas.microsoft.com/office/drawing/2014/main" val="1854360110"/>
                  </a:ext>
                </a:extLst>
              </a:tr>
            </a:tbl>
          </a:graphicData>
        </a:graphic>
      </p:graphicFrame>
    </p:spTree>
    <p:extLst>
      <p:ext uri="{BB962C8B-B14F-4D97-AF65-F5344CB8AC3E}">
        <p14:creationId xmlns:p14="http://schemas.microsoft.com/office/powerpoint/2010/main" val="477787201"/>
      </p:ext>
    </p:extLst>
  </p:cSld>
  <p:clrMapOvr>
    <a:masterClrMapping/>
  </p:clrMapOvr>
  <p:transition advClick="0" advTm="0">
    <p:fade/>
  </p:transition>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6871</TotalTime>
  <Words>2893</Words>
  <Application>Microsoft Office PowerPoint</Application>
  <PresentationFormat>Widescreen</PresentationFormat>
  <Paragraphs>370</Paragraphs>
  <Slides>25</Slides>
  <Notes>25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Calibri,Sans-Serif</vt:lpstr>
      <vt:lpstr>inherit</vt:lpstr>
      <vt:lpstr>KoPub돋움체 Bold</vt:lpstr>
      <vt:lpstr>맑은 고딕</vt:lpstr>
      <vt:lpstr>Mont ExtraLight DEMO</vt:lpstr>
      <vt:lpstr>Mont Heavy DEMO</vt:lpstr>
      <vt:lpstr>Noto Sans CJK KR Black</vt:lpstr>
      <vt:lpstr>Noto Sans CJK KR Bold</vt:lpstr>
      <vt:lpstr>Noto Sans CJK KR Medium</vt:lpstr>
      <vt:lpstr>Noto Sans CJK KR Regular</vt:lpstr>
      <vt:lpstr>Yu Mincho Light</vt:lpstr>
      <vt:lpstr>Aptos</vt:lpstr>
      <vt:lpstr>Arial</vt:lpstr>
      <vt:lpstr>Arial Narrow</vt:lpstr>
      <vt:lpstr>Calibri</vt:lpstr>
      <vt:lpstr>Candara</vt:lpstr>
      <vt:lpstr>Segoe UI</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mschoi</dc:creator>
  <cp:lastModifiedBy>Gang I Kim</cp:lastModifiedBy>
  <cp:revision>622</cp:revision>
  <cp:lastPrinted>2025-02-21T00:28:29Z</cp:lastPrinted>
  <dcterms:created xsi:type="dcterms:W3CDTF">2023-03-02T04:01:30Z</dcterms:created>
  <dcterms:modified xsi:type="dcterms:W3CDTF">2025-03-04T08:14:25Z</dcterms:modified>
</cp:coreProperties>
</file>